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1"/>
  </p:sldMasterIdLst>
  <p:notesMasterIdLst>
    <p:notesMasterId r:id="rId49"/>
  </p:notesMasterIdLst>
  <p:handoutMasterIdLst>
    <p:handoutMasterId r:id="rId50"/>
  </p:handoutMasterIdLst>
  <p:sldIdLst>
    <p:sldId id="1008" r:id="rId2"/>
    <p:sldId id="1010" r:id="rId3"/>
    <p:sldId id="1072" r:id="rId4"/>
    <p:sldId id="1071" r:id="rId5"/>
    <p:sldId id="1074" r:id="rId6"/>
    <p:sldId id="1075" r:id="rId7"/>
    <p:sldId id="1077" r:id="rId8"/>
    <p:sldId id="1078" r:id="rId9"/>
    <p:sldId id="1085" r:id="rId10"/>
    <p:sldId id="1079" r:id="rId11"/>
    <p:sldId id="1080" r:id="rId12"/>
    <p:sldId id="1081" r:id="rId13"/>
    <p:sldId id="1082" r:id="rId14"/>
    <p:sldId id="1083" r:id="rId15"/>
    <p:sldId id="1084" r:id="rId16"/>
    <p:sldId id="1012" r:id="rId17"/>
    <p:sldId id="1013" r:id="rId18"/>
    <p:sldId id="1039" r:id="rId19"/>
    <p:sldId id="1040" r:id="rId20"/>
    <p:sldId id="1052" r:id="rId21"/>
    <p:sldId id="1062" r:id="rId22"/>
    <p:sldId id="1044" r:id="rId23"/>
    <p:sldId id="1063" r:id="rId24"/>
    <p:sldId id="1064" r:id="rId25"/>
    <p:sldId id="1065" r:id="rId26"/>
    <p:sldId id="788" r:id="rId27"/>
    <p:sldId id="1069" r:id="rId28"/>
    <p:sldId id="1066" r:id="rId29"/>
    <p:sldId id="1068" r:id="rId30"/>
    <p:sldId id="1018" r:id="rId31"/>
    <p:sldId id="1067" r:id="rId32"/>
    <p:sldId id="1020" r:id="rId33"/>
    <p:sldId id="1022" r:id="rId34"/>
    <p:sldId id="1002" r:id="rId35"/>
    <p:sldId id="1036" r:id="rId36"/>
    <p:sldId id="1031" r:id="rId37"/>
    <p:sldId id="1056" r:id="rId38"/>
    <p:sldId id="1057" r:id="rId39"/>
    <p:sldId id="1058" r:id="rId40"/>
    <p:sldId id="1059" r:id="rId41"/>
    <p:sldId id="1060" r:id="rId42"/>
    <p:sldId id="1061" r:id="rId43"/>
    <p:sldId id="1054" r:id="rId44"/>
    <p:sldId id="1037" r:id="rId45"/>
    <p:sldId id="1053" r:id="rId46"/>
    <p:sldId id="1038" r:id="rId47"/>
    <p:sldId id="1051" r:id="rId48"/>
  </p:sldIdLst>
  <p:sldSz cx="9906000" cy="6858000" type="A4"/>
  <p:notesSz cx="9929813" cy="67976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8"/>
    <a:srgbClr val="0066CC"/>
    <a:srgbClr val="6666FF"/>
    <a:srgbClr val="1C63A4"/>
    <a:srgbClr val="8FAAE1"/>
    <a:srgbClr val="ECF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95885" autoAdjust="0"/>
  </p:normalViewPr>
  <p:slideViewPr>
    <p:cSldViewPr>
      <p:cViewPr>
        <p:scale>
          <a:sx n="80" d="100"/>
          <a:sy n="80" d="100"/>
        </p:scale>
        <p:origin x="2352" y="1080"/>
      </p:cViewPr>
      <p:guideLst>
        <p:guide orient="horz" pos="2160"/>
        <p:guide pos="3120"/>
      </p:guideLst>
    </p:cSldViewPr>
  </p:slideViewPr>
  <p:outlineViewPr>
    <p:cViewPr>
      <p:scale>
        <a:sx n="33" d="100"/>
        <a:sy n="33" d="100"/>
      </p:scale>
      <p:origin x="0" y="27816"/>
    </p:cViewPr>
  </p:outlineViewPr>
  <p:notesTextViewPr>
    <p:cViewPr>
      <p:scale>
        <a:sx n="100" d="100"/>
        <a:sy n="100" d="100"/>
      </p:scale>
      <p:origin x="0" y="0"/>
    </p:cViewPr>
  </p:notesTextViewPr>
  <p:sorterViewPr>
    <p:cViewPr>
      <p:scale>
        <a:sx n="98" d="100"/>
        <a:sy n="98" d="100"/>
      </p:scale>
      <p:origin x="0" y="1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2351F-8CB1-8243-AC03-598667184AB2}"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8BE19251-6BCB-614A-99BA-63C39032C5EB}">
      <dgm:prSet/>
      <dgm:spPr/>
      <dgm:t>
        <a:bodyPr/>
        <a:lstStyle/>
        <a:p>
          <a:r>
            <a:rPr lang="en-US" dirty="0" smtClean="0"/>
            <a:t>Registration </a:t>
          </a:r>
          <a:endParaRPr lang="en-US" dirty="0"/>
        </a:p>
      </dgm:t>
    </dgm:pt>
    <dgm:pt modelId="{7932D21E-3482-5848-AB9F-3DBEC291101E}" type="parTrans" cxnId="{E78A9F40-2C5B-FB48-9B5B-27A70FAD878F}">
      <dgm:prSet/>
      <dgm:spPr/>
      <dgm:t>
        <a:bodyPr/>
        <a:lstStyle/>
        <a:p>
          <a:endParaRPr lang="en-US"/>
        </a:p>
      </dgm:t>
    </dgm:pt>
    <dgm:pt modelId="{EBEC97A3-059E-3748-B80B-5803D0606468}" type="sibTrans" cxnId="{E78A9F40-2C5B-FB48-9B5B-27A70FAD878F}">
      <dgm:prSet/>
      <dgm:spPr/>
      <dgm:t>
        <a:bodyPr/>
        <a:lstStyle/>
        <a:p>
          <a:endParaRPr lang="en-US"/>
        </a:p>
      </dgm:t>
    </dgm:pt>
    <dgm:pt modelId="{9409E4F9-7EC7-3E43-8A96-7122F5B212E9}">
      <dgm:prSet/>
      <dgm:spPr/>
      <dgm:t>
        <a:bodyPr/>
        <a:lstStyle/>
        <a:p>
          <a:r>
            <a:rPr lang="en-US" dirty="0" smtClean="0"/>
            <a:t>Information</a:t>
          </a:r>
          <a:endParaRPr lang="en-US" dirty="0"/>
        </a:p>
      </dgm:t>
    </dgm:pt>
    <dgm:pt modelId="{5A91F0BB-A7A5-DF40-83B6-A3196AA7EFBB}" type="parTrans" cxnId="{EEDAB8FC-BAEB-B04F-81CF-0CC9986FF653}">
      <dgm:prSet/>
      <dgm:spPr/>
      <dgm:t>
        <a:bodyPr/>
        <a:lstStyle/>
        <a:p>
          <a:endParaRPr lang="en-US"/>
        </a:p>
      </dgm:t>
    </dgm:pt>
    <dgm:pt modelId="{6D535D4D-4E27-4F4D-9E16-97E7F0D0E305}" type="sibTrans" cxnId="{EEDAB8FC-BAEB-B04F-81CF-0CC9986FF653}">
      <dgm:prSet/>
      <dgm:spPr/>
      <dgm:t>
        <a:bodyPr/>
        <a:lstStyle/>
        <a:p>
          <a:endParaRPr lang="en-US"/>
        </a:p>
      </dgm:t>
    </dgm:pt>
    <dgm:pt modelId="{D73F9038-0B52-0D40-BDD6-25193D5C1300}">
      <dgm:prSet/>
      <dgm:spPr/>
      <dgm:t>
        <a:bodyPr/>
        <a:lstStyle/>
        <a:p>
          <a:r>
            <a:rPr lang="en-US" dirty="0" smtClean="0"/>
            <a:t>Facilitation</a:t>
          </a:r>
          <a:endParaRPr lang="en-US" dirty="0"/>
        </a:p>
      </dgm:t>
    </dgm:pt>
    <dgm:pt modelId="{C1074D2E-EC29-1345-BB28-054240356DA6}" type="parTrans" cxnId="{E7496E05-EC68-F041-93AE-8A0C44E0A6CB}">
      <dgm:prSet/>
      <dgm:spPr/>
      <dgm:t>
        <a:bodyPr/>
        <a:lstStyle/>
        <a:p>
          <a:endParaRPr lang="en-US"/>
        </a:p>
      </dgm:t>
    </dgm:pt>
    <dgm:pt modelId="{5F17C7DC-51BC-A54F-AC57-89984E66ABAA}" type="sibTrans" cxnId="{E7496E05-EC68-F041-93AE-8A0C44E0A6CB}">
      <dgm:prSet/>
      <dgm:spPr/>
      <dgm:t>
        <a:bodyPr/>
        <a:lstStyle/>
        <a:p>
          <a:endParaRPr lang="en-US"/>
        </a:p>
      </dgm:t>
    </dgm:pt>
    <dgm:pt modelId="{C3A584CA-7266-7446-99D7-5EA3D8FA632C}">
      <dgm:prSet/>
      <dgm:spPr/>
      <dgm:t>
        <a:bodyPr/>
        <a:lstStyle/>
        <a:p>
          <a:r>
            <a:rPr lang="en-US" dirty="0" smtClean="0"/>
            <a:t>Motivation</a:t>
          </a:r>
          <a:endParaRPr lang="en-US" dirty="0"/>
        </a:p>
      </dgm:t>
    </dgm:pt>
    <dgm:pt modelId="{1DDFFF89-3CB6-B340-97B2-6DAA4FD4AFE5}" type="parTrans" cxnId="{489ADBED-2910-1D49-9F7E-DC99C23BF684}">
      <dgm:prSet/>
      <dgm:spPr/>
      <dgm:t>
        <a:bodyPr/>
        <a:lstStyle/>
        <a:p>
          <a:endParaRPr lang="en-US"/>
        </a:p>
      </dgm:t>
    </dgm:pt>
    <dgm:pt modelId="{3441F2D6-38C2-B64E-A2D5-B68B37A611E8}" type="sibTrans" cxnId="{489ADBED-2910-1D49-9F7E-DC99C23BF684}">
      <dgm:prSet/>
      <dgm:spPr/>
      <dgm:t>
        <a:bodyPr/>
        <a:lstStyle/>
        <a:p>
          <a:endParaRPr lang="en-US"/>
        </a:p>
      </dgm:t>
    </dgm:pt>
    <dgm:pt modelId="{C1B5CBBA-80AC-4A4F-A4A8-16E3BCDDD345}">
      <dgm:prSet/>
      <dgm:spPr/>
      <dgm:t>
        <a:bodyPr/>
        <a:lstStyle/>
        <a:p>
          <a:r>
            <a:rPr lang="en-US" dirty="0" smtClean="0"/>
            <a:t>Voting at Polling Station</a:t>
          </a:r>
          <a:endParaRPr lang="en-US" dirty="0"/>
        </a:p>
      </dgm:t>
    </dgm:pt>
    <dgm:pt modelId="{BC8F8F5A-3304-A942-AE45-0CC2A180D28F}" type="parTrans" cxnId="{F775A0D5-527A-4045-AB63-6F9F699EA3BA}">
      <dgm:prSet/>
      <dgm:spPr/>
      <dgm:t>
        <a:bodyPr/>
        <a:lstStyle/>
        <a:p>
          <a:endParaRPr lang="en-US"/>
        </a:p>
      </dgm:t>
    </dgm:pt>
    <dgm:pt modelId="{AB6BC059-E6D7-EC43-8C70-EFB167D258B1}" type="sibTrans" cxnId="{F775A0D5-527A-4045-AB63-6F9F699EA3BA}">
      <dgm:prSet/>
      <dgm:spPr/>
      <dgm:t>
        <a:bodyPr/>
        <a:lstStyle/>
        <a:p>
          <a:endParaRPr lang="en-US"/>
        </a:p>
      </dgm:t>
    </dgm:pt>
    <dgm:pt modelId="{90489E30-A172-B941-8CA5-C1A9CB20A352}" type="pres">
      <dgm:prSet presAssocID="{2A02351F-8CB1-8243-AC03-598667184AB2}" presName="diagram" presStyleCnt="0">
        <dgm:presLayoutVars>
          <dgm:dir/>
          <dgm:resizeHandles val="exact"/>
        </dgm:presLayoutVars>
      </dgm:prSet>
      <dgm:spPr/>
      <dgm:t>
        <a:bodyPr/>
        <a:lstStyle/>
        <a:p>
          <a:endParaRPr lang="en-US"/>
        </a:p>
      </dgm:t>
    </dgm:pt>
    <dgm:pt modelId="{9AA7566B-4F39-4E4B-8E91-B88334D906B5}" type="pres">
      <dgm:prSet presAssocID="{8BE19251-6BCB-614A-99BA-63C39032C5EB}" presName="arrow" presStyleLbl="node1" presStyleIdx="0" presStyleCnt="5">
        <dgm:presLayoutVars>
          <dgm:bulletEnabled val="1"/>
        </dgm:presLayoutVars>
      </dgm:prSet>
      <dgm:spPr/>
      <dgm:t>
        <a:bodyPr/>
        <a:lstStyle/>
        <a:p>
          <a:endParaRPr lang="en-US"/>
        </a:p>
      </dgm:t>
    </dgm:pt>
    <dgm:pt modelId="{0AD9709A-DB56-7A4D-9013-BFA8C97D89EC}" type="pres">
      <dgm:prSet presAssocID="{9409E4F9-7EC7-3E43-8A96-7122F5B212E9}" presName="arrow" presStyleLbl="node1" presStyleIdx="1" presStyleCnt="5">
        <dgm:presLayoutVars>
          <dgm:bulletEnabled val="1"/>
        </dgm:presLayoutVars>
      </dgm:prSet>
      <dgm:spPr/>
    </dgm:pt>
    <dgm:pt modelId="{86A9BA7F-7FE0-2A49-B9EB-4314B406B130}" type="pres">
      <dgm:prSet presAssocID="{D73F9038-0B52-0D40-BDD6-25193D5C1300}" presName="arrow" presStyleLbl="node1" presStyleIdx="2" presStyleCnt="5">
        <dgm:presLayoutVars>
          <dgm:bulletEnabled val="1"/>
        </dgm:presLayoutVars>
      </dgm:prSet>
      <dgm:spPr/>
    </dgm:pt>
    <dgm:pt modelId="{36CC14AB-CF16-9C41-A186-F354FBFC8AA2}" type="pres">
      <dgm:prSet presAssocID="{C3A584CA-7266-7446-99D7-5EA3D8FA632C}" presName="arrow" presStyleLbl="node1" presStyleIdx="3" presStyleCnt="5">
        <dgm:presLayoutVars>
          <dgm:bulletEnabled val="1"/>
        </dgm:presLayoutVars>
      </dgm:prSet>
      <dgm:spPr/>
    </dgm:pt>
    <dgm:pt modelId="{4EC6ACFA-F6DA-364D-AFBB-A13BB3307BF8}" type="pres">
      <dgm:prSet presAssocID="{C1B5CBBA-80AC-4A4F-A4A8-16E3BCDDD345}" presName="arrow" presStyleLbl="node1" presStyleIdx="4" presStyleCnt="5">
        <dgm:presLayoutVars>
          <dgm:bulletEnabled val="1"/>
        </dgm:presLayoutVars>
      </dgm:prSet>
      <dgm:spPr/>
      <dgm:t>
        <a:bodyPr/>
        <a:lstStyle/>
        <a:p>
          <a:endParaRPr lang="en-US"/>
        </a:p>
      </dgm:t>
    </dgm:pt>
  </dgm:ptLst>
  <dgm:cxnLst>
    <dgm:cxn modelId="{EEDAB8FC-BAEB-B04F-81CF-0CC9986FF653}" srcId="{2A02351F-8CB1-8243-AC03-598667184AB2}" destId="{9409E4F9-7EC7-3E43-8A96-7122F5B212E9}" srcOrd="1" destOrd="0" parTransId="{5A91F0BB-A7A5-DF40-83B6-A3196AA7EFBB}" sibTransId="{6D535D4D-4E27-4F4D-9E16-97E7F0D0E305}"/>
    <dgm:cxn modelId="{E78A9F40-2C5B-FB48-9B5B-27A70FAD878F}" srcId="{2A02351F-8CB1-8243-AC03-598667184AB2}" destId="{8BE19251-6BCB-614A-99BA-63C39032C5EB}" srcOrd="0" destOrd="0" parTransId="{7932D21E-3482-5848-AB9F-3DBEC291101E}" sibTransId="{EBEC97A3-059E-3748-B80B-5803D0606468}"/>
    <dgm:cxn modelId="{E9267E7F-E224-3842-898F-A5E795DACACD}" type="presOf" srcId="{8BE19251-6BCB-614A-99BA-63C39032C5EB}" destId="{9AA7566B-4F39-4E4B-8E91-B88334D906B5}" srcOrd="0" destOrd="0" presId="urn:microsoft.com/office/officeart/2005/8/layout/arrow5"/>
    <dgm:cxn modelId="{F7070D1D-BA1C-4145-9AB4-74E8507977C5}" type="presOf" srcId="{2A02351F-8CB1-8243-AC03-598667184AB2}" destId="{90489E30-A172-B941-8CA5-C1A9CB20A352}" srcOrd="0" destOrd="0" presId="urn:microsoft.com/office/officeart/2005/8/layout/arrow5"/>
    <dgm:cxn modelId="{E7496E05-EC68-F041-93AE-8A0C44E0A6CB}" srcId="{2A02351F-8CB1-8243-AC03-598667184AB2}" destId="{D73F9038-0B52-0D40-BDD6-25193D5C1300}" srcOrd="2" destOrd="0" parTransId="{C1074D2E-EC29-1345-BB28-054240356DA6}" sibTransId="{5F17C7DC-51BC-A54F-AC57-89984E66ABAA}"/>
    <dgm:cxn modelId="{0380125C-237B-D440-A794-2778D47478C4}" type="presOf" srcId="{C3A584CA-7266-7446-99D7-5EA3D8FA632C}" destId="{36CC14AB-CF16-9C41-A186-F354FBFC8AA2}" srcOrd="0" destOrd="0" presId="urn:microsoft.com/office/officeart/2005/8/layout/arrow5"/>
    <dgm:cxn modelId="{6AEC15C3-09B7-D74B-AAEA-61BFD231AB2A}" type="presOf" srcId="{D73F9038-0B52-0D40-BDD6-25193D5C1300}" destId="{86A9BA7F-7FE0-2A49-B9EB-4314B406B130}" srcOrd="0" destOrd="0" presId="urn:microsoft.com/office/officeart/2005/8/layout/arrow5"/>
    <dgm:cxn modelId="{489ADBED-2910-1D49-9F7E-DC99C23BF684}" srcId="{2A02351F-8CB1-8243-AC03-598667184AB2}" destId="{C3A584CA-7266-7446-99D7-5EA3D8FA632C}" srcOrd="3" destOrd="0" parTransId="{1DDFFF89-3CB6-B340-97B2-6DAA4FD4AFE5}" sibTransId="{3441F2D6-38C2-B64E-A2D5-B68B37A611E8}"/>
    <dgm:cxn modelId="{AA269632-A91A-3B43-B0A8-A96BD2E619ED}" type="presOf" srcId="{9409E4F9-7EC7-3E43-8A96-7122F5B212E9}" destId="{0AD9709A-DB56-7A4D-9013-BFA8C97D89EC}" srcOrd="0" destOrd="0" presId="urn:microsoft.com/office/officeart/2005/8/layout/arrow5"/>
    <dgm:cxn modelId="{5237FB40-56B2-464D-98D2-41FB2CC05CCD}" type="presOf" srcId="{C1B5CBBA-80AC-4A4F-A4A8-16E3BCDDD345}" destId="{4EC6ACFA-F6DA-364D-AFBB-A13BB3307BF8}" srcOrd="0" destOrd="0" presId="urn:microsoft.com/office/officeart/2005/8/layout/arrow5"/>
    <dgm:cxn modelId="{F775A0D5-527A-4045-AB63-6F9F699EA3BA}" srcId="{2A02351F-8CB1-8243-AC03-598667184AB2}" destId="{C1B5CBBA-80AC-4A4F-A4A8-16E3BCDDD345}" srcOrd="4" destOrd="0" parTransId="{BC8F8F5A-3304-A942-AE45-0CC2A180D28F}" sibTransId="{AB6BC059-E6D7-EC43-8C70-EFB167D258B1}"/>
    <dgm:cxn modelId="{86413F15-C183-7440-B261-8D31A9A91787}" type="presParOf" srcId="{90489E30-A172-B941-8CA5-C1A9CB20A352}" destId="{9AA7566B-4F39-4E4B-8E91-B88334D906B5}" srcOrd="0" destOrd="0" presId="urn:microsoft.com/office/officeart/2005/8/layout/arrow5"/>
    <dgm:cxn modelId="{7F35CB23-8144-CC41-B33A-4267CC0F9655}" type="presParOf" srcId="{90489E30-A172-B941-8CA5-C1A9CB20A352}" destId="{0AD9709A-DB56-7A4D-9013-BFA8C97D89EC}" srcOrd="1" destOrd="0" presId="urn:microsoft.com/office/officeart/2005/8/layout/arrow5"/>
    <dgm:cxn modelId="{1E8CA41E-3790-E047-B54D-400F51B622A9}" type="presParOf" srcId="{90489E30-A172-B941-8CA5-C1A9CB20A352}" destId="{86A9BA7F-7FE0-2A49-B9EB-4314B406B130}" srcOrd="2" destOrd="0" presId="urn:microsoft.com/office/officeart/2005/8/layout/arrow5"/>
    <dgm:cxn modelId="{977A54E4-89D4-9B40-BA9F-B513802B3769}" type="presParOf" srcId="{90489E30-A172-B941-8CA5-C1A9CB20A352}" destId="{36CC14AB-CF16-9C41-A186-F354FBFC8AA2}" srcOrd="3" destOrd="0" presId="urn:microsoft.com/office/officeart/2005/8/layout/arrow5"/>
    <dgm:cxn modelId="{2AF1B18F-4C59-9C4D-BB04-2676ACD1965A}" type="presParOf" srcId="{90489E30-A172-B941-8CA5-C1A9CB20A352}" destId="{4EC6ACFA-F6DA-364D-AFBB-A13BB3307BF8}"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CE9EC-47E7-4751-B1FB-120E0FF96EE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1D59430F-E991-4106-8ABA-E7A9068928C9}">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800" dirty="0" smtClean="0">
              <a:solidFill>
                <a:schemeClr val="tx1"/>
              </a:solidFill>
            </a:rPr>
            <a:t>1. Public buildings (functional or recreational), transport amenities including roads, sub-ways and pavements, railway platforms, bus-stops / terminals, ports, airports, modes of transports (bus, train, plane and waterways), playgrounds, open space etc. will be made accessible. </a:t>
          </a:r>
          <a:endParaRPr lang="en-IN" sz="1800" dirty="0">
            <a:solidFill>
              <a:schemeClr val="tx1"/>
            </a:solidFill>
          </a:endParaRPr>
        </a:p>
      </dgm:t>
    </dgm:pt>
    <dgm:pt modelId="{1E143926-620B-4035-A02E-803F402FE54D}" type="parTrans" cxnId="{475BAB61-8679-4A3C-AA28-7DF7190D78A5}">
      <dgm:prSet/>
      <dgm:spPr/>
      <dgm:t>
        <a:bodyPr/>
        <a:lstStyle/>
        <a:p>
          <a:endParaRPr lang="en-IN"/>
        </a:p>
      </dgm:t>
    </dgm:pt>
    <dgm:pt modelId="{89787A18-436E-4344-9CE4-46F96E0E73EB}" type="sibTrans" cxnId="{475BAB61-8679-4A3C-AA28-7DF7190D78A5}">
      <dgm:prSet/>
      <dgm:spPr/>
      <dgm:t>
        <a:bodyPr/>
        <a:lstStyle/>
        <a:p>
          <a:endParaRPr lang="en-IN"/>
        </a:p>
      </dgm:t>
    </dgm:pt>
    <dgm:pt modelId="{A0426AFE-3057-4E8C-A4EE-0576649D4D4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800" dirty="0" smtClean="0">
              <a:solidFill>
                <a:schemeClr val="tx1"/>
              </a:solidFill>
            </a:rPr>
            <a:t>2. Use of sign language in all public functions will be encouraged.</a:t>
          </a:r>
          <a:endParaRPr lang="en-IN" sz="1800" dirty="0">
            <a:solidFill>
              <a:schemeClr val="tx1"/>
            </a:solidFill>
          </a:endParaRPr>
        </a:p>
      </dgm:t>
    </dgm:pt>
    <dgm:pt modelId="{065267F6-200C-4D54-B861-6E65AF8D269C}" type="parTrans" cxnId="{FFBD706D-C849-467F-8080-2989897079ED}">
      <dgm:prSet/>
      <dgm:spPr/>
      <dgm:t>
        <a:bodyPr/>
        <a:lstStyle/>
        <a:p>
          <a:endParaRPr lang="en-IN"/>
        </a:p>
      </dgm:t>
    </dgm:pt>
    <dgm:pt modelId="{E21C978E-D8E3-42F5-AE2D-D7108141755D}" type="sibTrans" cxnId="{FFBD706D-C849-467F-8080-2989897079ED}">
      <dgm:prSet/>
      <dgm:spPr/>
      <dgm:t>
        <a:bodyPr/>
        <a:lstStyle/>
        <a:p>
          <a:endParaRPr lang="en-IN"/>
        </a:p>
      </dgm:t>
    </dgm:pt>
    <dgm:pt modelId="{6E95E58A-4C6B-4B02-B0B7-FA71D8B6107D}">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800" dirty="0" smtClean="0">
              <a:solidFill>
                <a:schemeClr val="tx1"/>
              </a:solidFill>
            </a:rPr>
            <a:t>3. Modification of Curriculum of Architects and Civil engineers will be undertaken to include issues relating to construction of barrier-free buildings. In service training will be provided on these issues to the government architects and engineers.</a:t>
          </a:r>
          <a:endParaRPr lang="en-IN" sz="1800" dirty="0">
            <a:solidFill>
              <a:schemeClr val="tx1"/>
            </a:solidFill>
          </a:endParaRPr>
        </a:p>
      </dgm:t>
    </dgm:pt>
    <dgm:pt modelId="{1E363187-F184-4523-8907-C3F57794576D}" type="parTrans" cxnId="{C3773D9E-9C8E-4D0B-B519-8718038398B8}">
      <dgm:prSet/>
      <dgm:spPr/>
      <dgm:t>
        <a:bodyPr/>
        <a:lstStyle/>
        <a:p>
          <a:endParaRPr lang="en-IN"/>
        </a:p>
      </dgm:t>
    </dgm:pt>
    <dgm:pt modelId="{F36708F4-4384-4D2A-95FD-09B2DADAB335}" type="sibTrans" cxnId="{C3773D9E-9C8E-4D0B-B519-8718038398B8}">
      <dgm:prSet/>
      <dgm:spPr/>
      <dgm:t>
        <a:bodyPr/>
        <a:lstStyle/>
        <a:p>
          <a:endParaRPr lang="en-IN"/>
        </a:p>
      </dgm:t>
    </dgm:pt>
    <dgm:pt modelId="{E5CF4E75-4655-4DA9-942D-8E24B2930B50}">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800" dirty="0" smtClean="0">
              <a:solidFill>
                <a:schemeClr val="tx1"/>
              </a:solidFill>
            </a:rPr>
            <a:t>4. Full adoption of comprehensive building byelaws and space standards for barrier-free built environment shall be ensured. Effort will be made to ensure adoption of the byelaws and space standards by all the states, municipal bodies and </a:t>
          </a:r>
          <a:r>
            <a:rPr lang="en-US" sz="1800" dirty="0" err="1" smtClean="0">
              <a:solidFill>
                <a:schemeClr val="tx1"/>
              </a:solidFill>
            </a:rPr>
            <a:t>Panchayati</a:t>
          </a:r>
          <a:r>
            <a:rPr lang="en-US" sz="1800" dirty="0" smtClean="0">
              <a:solidFill>
                <a:schemeClr val="tx1"/>
              </a:solidFill>
            </a:rPr>
            <a:t> Raj institutions in the country. These authorities will ensure that all newly constructed buildings for public use are barrier-free.</a:t>
          </a:r>
          <a:endParaRPr lang="en-IN" sz="1800" dirty="0">
            <a:solidFill>
              <a:schemeClr val="tx1"/>
            </a:solidFill>
          </a:endParaRPr>
        </a:p>
      </dgm:t>
    </dgm:pt>
    <dgm:pt modelId="{CD2631A9-702D-4DDE-8802-8243684C1D3E}" type="parTrans" cxnId="{501274F5-6275-46A8-ABDC-432C11F73F31}">
      <dgm:prSet/>
      <dgm:spPr/>
      <dgm:t>
        <a:bodyPr/>
        <a:lstStyle/>
        <a:p>
          <a:endParaRPr lang="en-IN"/>
        </a:p>
      </dgm:t>
    </dgm:pt>
    <dgm:pt modelId="{33742153-14C6-4FB2-9156-9CC9D6B5AA62}" type="sibTrans" cxnId="{501274F5-6275-46A8-ABDC-432C11F73F31}">
      <dgm:prSet/>
      <dgm:spPr/>
      <dgm:t>
        <a:bodyPr/>
        <a:lstStyle/>
        <a:p>
          <a:endParaRPr lang="en-IN"/>
        </a:p>
      </dgm:t>
    </dgm:pt>
    <dgm:pt modelId="{386F2D5E-D711-481C-9FEE-A59554B86888}" type="pres">
      <dgm:prSet presAssocID="{919CE9EC-47E7-4751-B1FB-120E0FF96EED}" presName="Name0" presStyleCnt="0">
        <dgm:presLayoutVars>
          <dgm:dir/>
          <dgm:animLvl val="lvl"/>
          <dgm:resizeHandles val="exact"/>
        </dgm:presLayoutVars>
      </dgm:prSet>
      <dgm:spPr/>
      <dgm:t>
        <a:bodyPr/>
        <a:lstStyle/>
        <a:p>
          <a:endParaRPr lang="en-US"/>
        </a:p>
      </dgm:t>
    </dgm:pt>
    <dgm:pt modelId="{E2306F59-5C99-4616-84BF-8D7CA0F51C8A}" type="pres">
      <dgm:prSet presAssocID="{1D59430F-E991-4106-8ABA-E7A9068928C9}" presName="linNode" presStyleCnt="0"/>
      <dgm:spPr/>
    </dgm:pt>
    <dgm:pt modelId="{75D482F4-D010-4B71-9291-004C938F0D12}" type="pres">
      <dgm:prSet presAssocID="{1D59430F-E991-4106-8ABA-E7A9068928C9}" presName="parentText" presStyleLbl="node1" presStyleIdx="0" presStyleCnt="4" custScaleX="260256">
        <dgm:presLayoutVars>
          <dgm:chMax val="1"/>
          <dgm:bulletEnabled val="1"/>
        </dgm:presLayoutVars>
      </dgm:prSet>
      <dgm:spPr/>
      <dgm:t>
        <a:bodyPr/>
        <a:lstStyle/>
        <a:p>
          <a:endParaRPr lang="en-IN"/>
        </a:p>
      </dgm:t>
    </dgm:pt>
    <dgm:pt modelId="{9A333B23-0E5F-482C-9B1A-913C0123891E}" type="pres">
      <dgm:prSet presAssocID="{89787A18-436E-4344-9CE4-46F96E0E73EB}" presName="sp" presStyleCnt="0"/>
      <dgm:spPr/>
    </dgm:pt>
    <dgm:pt modelId="{29A374E9-D24D-4B16-B67E-3C8280715B38}" type="pres">
      <dgm:prSet presAssocID="{A0426AFE-3057-4E8C-A4EE-0576649D4D4A}" presName="linNode" presStyleCnt="0"/>
      <dgm:spPr/>
    </dgm:pt>
    <dgm:pt modelId="{A7AE713D-1FC2-40F1-9B4D-D8BB07AED7DA}" type="pres">
      <dgm:prSet presAssocID="{A0426AFE-3057-4E8C-A4EE-0576649D4D4A}" presName="parentText" presStyleLbl="node1" presStyleIdx="1" presStyleCnt="4" custScaleX="259401" custScaleY="73154">
        <dgm:presLayoutVars>
          <dgm:chMax val="1"/>
          <dgm:bulletEnabled val="1"/>
        </dgm:presLayoutVars>
      </dgm:prSet>
      <dgm:spPr/>
      <dgm:t>
        <a:bodyPr/>
        <a:lstStyle/>
        <a:p>
          <a:endParaRPr lang="en-IN"/>
        </a:p>
      </dgm:t>
    </dgm:pt>
    <dgm:pt modelId="{D9691B86-DA3E-4677-8250-A2FB1647ACFE}" type="pres">
      <dgm:prSet presAssocID="{E21C978E-D8E3-42F5-AE2D-D7108141755D}" presName="sp" presStyleCnt="0"/>
      <dgm:spPr/>
    </dgm:pt>
    <dgm:pt modelId="{FE25DD2C-0853-4266-A99C-F190E97E91CE}" type="pres">
      <dgm:prSet presAssocID="{6E95E58A-4C6B-4B02-B0B7-FA71D8B6107D}" presName="linNode" presStyleCnt="0"/>
      <dgm:spPr/>
    </dgm:pt>
    <dgm:pt modelId="{7C58E408-D041-4529-A8C3-9D716623FFB9}" type="pres">
      <dgm:prSet presAssocID="{6E95E58A-4C6B-4B02-B0B7-FA71D8B6107D}" presName="parentText" presStyleLbl="node1" presStyleIdx="2" presStyleCnt="4" custScaleX="259401" custScaleY="117884">
        <dgm:presLayoutVars>
          <dgm:chMax val="1"/>
          <dgm:bulletEnabled val="1"/>
        </dgm:presLayoutVars>
      </dgm:prSet>
      <dgm:spPr/>
      <dgm:t>
        <a:bodyPr/>
        <a:lstStyle/>
        <a:p>
          <a:endParaRPr lang="en-US"/>
        </a:p>
      </dgm:t>
    </dgm:pt>
    <dgm:pt modelId="{C4751627-6383-494C-9B3E-74DB95F3ACE6}" type="pres">
      <dgm:prSet presAssocID="{F36708F4-4384-4D2A-95FD-09B2DADAB335}" presName="sp" presStyleCnt="0"/>
      <dgm:spPr/>
    </dgm:pt>
    <dgm:pt modelId="{2D6FA8A3-FDCA-446E-BEFD-F08F2F1ADD5D}" type="pres">
      <dgm:prSet presAssocID="{E5CF4E75-4655-4DA9-942D-8E24B2930B50}" presName="linNode" presStyleCnt="0"/>
      <dgm:spPr/>
    </dgm:pt>
    <dgm:pt modelId="{B281E056-CE4D-4BF3-8492-9AD50C72CE2C}" type="pres">
      <dgm:prSet presAssocID="{E5CF4E75-4655-4DA9-942D-8E24B2930B50}" presName="parentText" presStyleLbl="node1" presStyleIdx="3" presStyleCnt="4" custScaleX="261110" custScaleY="154020">
        <dgm:presLayoutVars>
          <dgm:chMax val="1"/>
          <dgm:bulletEnabled val="1"/>
        </dgm:presLayoutVars>
      </dgm:prSet>
      <dgm:spPr/>
      <dgm:t>
        <a:bodyPr/>
        <a:lstStyle/>
        <a:p>
          <a:endParaRPr lang="en-US"/>
        </a:p>
      </dgm:t>
    </dgm:pt>
  </dgm:ptLst>
  <dgm:cxnLst>
    <dgm:cxn modelId="{C3773D9E-9C8E-4D0B-B519-8718038398B8}" srcId="{919CE9EC-47E7-4751-B1FB-120E0FF96EED}" destId="{6E95E58A-4C6B-4B02-B0B7-FA71D8B6107D}" srcOrd="2" destOrd="0" parTransId="{1E363187-F184-4523-8907-C3F57794576D}" sibTransId="{F36708F4-4384-4D2A-95FD-09B2DADAB335}"/>
    <dgm:cxn modelId="{10A901F8-B6A2-9345-A9AB-1FAA500572D4}" type="presOf" srcId="{1D59430F-E991-4106-8ABA-E7A9068928C9}" destId="{75D482F4-D010-4B71-9291-004C938F0D12}" srcOrd="0" destOrd="0" presId="urn:microsoft.com/office/officeart/2005/8/layout/vList5"/>
    <dgm:cxn modelId="{501274F5-6275-46A8-ABDC-432C11F73F31}" srcId="{919CE9EC-47E7-4751-B1FB-120E0FF96EED}" destId="{E5CF4E75-4655-4DA9-942D-8E24B2930B50}" srcOrd="3" destOrd="0" parTransId="{CD2631A9-702D-4DDE-8802-8243684C1D3E}" sibTransId="{33742153-14C6-4FB2-9156-9CC9D6B5AA62}"/>
    <dgm:cxn modelId="{FFBD706D-C849-467F-8080-2989897079ED}" srcId="{919CE9EC-47E7-4751-B1FB-120E0FF96EED}" destId="{A0426AFE-3057-4E8C-A4EE-0576649D4D4A}" srcOrd="1" destOrd="0" parTransId="{065267F6-200C-4D54-B861-6E65AF8D269C}" sibTransId="{E21C978E-D8E3-42F5-AE2D-D7108141755D}"/>
    <dgm:cxn modelId="{475BAB61-8679-4A3C-AA28-7DF7190D78A5}" srcId="{919CE9EC-47E7-4751-B1FB-120E0FF96EED}" destId="{1D59430F-E991-4106-8ABA-E7A9068928C9}" srcOrd="0" destOrd="0" parTransId="{1E143926-620B-4035-A02E-803F402FE54D}" sibTransId="{89787A18-436E-4344-9CE4-46F96E0E73EB}"/>
    <dgm:cxn modelId="{636771E2-6580-D44A-9771-F9355AC71B55}" type="presOf" srcId="{919CE9EC-47E7-4751-B1FB-120E0FF96EED}" destId="{386F2D5E-D711-481C-9FEE-A59554B86888}" srcOrd="0" destOrd="0" presId="urn:microsoft.com/office/officeart/2005/8/layout/vList5"/>
    <dgm:cxn modelId="{745DD9E0-F8FE-0A45-87D8-8489A4F54DFD}" type="presOf" srcId="{6E95E58A-4C6B-4B02-B0B7-FA71D8B6107D}" destId="{7C58E408-D041-4529-A8C3-9D716623FFB9}" srcOrd="0" destOrd="0" presId="urn:microsoft.com/office/officeart/2005/8/layout/vList5"/>
    <dgm:cxn modelId="{C8EB7EE1-1EA0-A447-BD3F-DA0A770B056D}" type="presOf" srcId="{E5CF4E75-4655-4DA9-942D-8E24B2930B50}" destId="{B281E056-CE4D-4BF3-8492-9AD50C72CE2C}" srcOrd="0" destOrd="0" presId="urn:microsoft.com/office/officeart/2005/8/layout/vList5"/>
    <dgm:cxn modelId="{C96709AB-CED0-D646-8C15-6C8A620FAA3F}" type="presOf" srcId="{A0426AFE-3057-4E8C-A4EE-0576649D4D4A}" destId="{A7AE713D-1FC2-40F1-9B4D-D8BB07AED7DA}" srcOrd="0" destOrd="0" presId="urn:microsoft.com/office/officeart/2005/8/layout/vList5"/>
    <dgm:cxn modelId="{E9E0E9A2-83A3-F144-A439-9A8541E83831}" type="presParOf" srcId="{386F2D5E-D711-481C-9FEE-A59554B86888}" destId="{E2306F59-5C99-4616-84BF-8D7CA0F51C8A}" srcOrd="0" destOrd="0" presId="urn:microsoft.com/office/officeart/2005/8/layout/vList5"/>
    <dgm:cxn modelId="{86B608C9-2218-1F43-8079-F10188D924E9}" type="presParOf" srcId="{E2306F59-5C99-4616-84BF-8D7CA0F51C8A}" destId="{75D482F4-D010-4B71-9291-004C938F0D12}" srcOrd="0" destOrd="0" presId="urn:microsoft.com/office/officeart/2005/8/layout/vList5"/>
    <dgm:cxn modelId="{281FF5C2-B205-E140-AE29-AF4D5DF61397}" type="presParOf" srcId="{386F2D5E-D711-481C-9FEE-A59554B86888}" destId="{9A333B23-0E5F-482C-9B1A-913C0123891E}" srcOrd="1" destOrd="0" presId="urn:microsoft.com/office/officeart/2005/8/layout/vList5"/>
    <dgm:cxn modelId="{F2972138-E209-574F-A4DF-8AB4D20F7C5B}" type="presParOf" srcId="{386F2D5E-D711-481C-9FEE-A59554B86888}" destId="{29A374E9-D24D-4B16-B67E-3C8280715B38}" srcOrd="2" destOrd="0" presId="urn:microsoft.com/office/officeart/2005/8/layout/vList5"/>
    <dgm:cxn modelId="{4C2973A6-4C41-2941-8DD1-4FA3B1A5ACC0}" type="presParOf" srcId="{29A374E9-D24D-4B16-B67E-3C8280715B38}" destId="{A7AE713D-1FC2-40F1-9B4D-D8BB07AED7DA}" srcOrd="0" destOrd="0" presId="urn:microsoft.com/office/officeart/2005/8/layout/vList5"/>
    <dgm:cxn modelId="{B987FE36-865D-CF43-916E-7729C34C9AA7}" type="presParOf" srcId="{386F2D5E-D711-481C-9FEE-A59554B86888}" destId="{D9691B86-DA3E-4677-8250-A2FB1647ACFE}" srcOrd="3" destOrd="0" presId="urn:microsoft.com/office/officeart/2005/8/layout/vList5"/>
    <dgm:cxn modelId="{02734209-8444-8D46-A379-FC8E4FD8AB55}" type="presParOf" srcId="{386F2D5E-D711-481C-9FEE-A59554B86888}" destId="{FE25DD2C-0853-4266-A99C-F190E97E91CE}" srcOrd="4" destOrd="0" presId="urn:microsoft.com/office/officeart/2005/8/layout/vList5"/>
    <dgm:cxn modelId="{EE606E86-3B55-1E4E-9203-4EC18ECA67B8}" type="presParOf" srcId="{FE25DD2C-0853-4266-A99C-F190E97E91CE}" destId="{7C58E408-D041-4529-A8C3-9D716623FFB9}" srcOrd="0" destOrd="0" presId="urn:microsoft.com/office/officeart/2005/8/layout/vList5"/>
    <dgm:cxn modelId="{DDF9AEF8-B313-9F4A-8532-93193B8AA385}" type="presParOf" srcId="{386F2D5E-D711-481C-9FEE-A59554B86888}" destId="{C4751627-6383-494C-9B3E-74DB95F3ACE6}" srcOrd="5" destOrd="0" presId="urn:microsoft.com/office/officeart/2005/8/layout/vList5"/>
    <dgm:cxn modelId="{C9AE2B13-E282-5448-91A8-AEBFB32F9123}" type="presParOf" srcId="{386F2D5E-D711-481C-9FEE-A59554B86888}" destId="{2D6FA8A3-FDCA-446E-BEFD-F08F2F1ADD5D}" srcOrd="6" destOrd="0" presId="urn:microsoft.com/office/officeart/2005/8/layout/vList5"/>
    <dgm:cxn modelId="{43CA2B04-A2C9-3342-8928-E063ED6E0ED4}" type="presParOf" srcId="{2D6FA8A3-FDCA-446E-BEFD-F08F2F1ADD5D}" destId="{B281E056-CE4D-4BF3-8492-9AD50C72CE2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515D3-203D-4D68-A459-128BB7F286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0814B56A-A791-4EAF-B026-6BEB08E025B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900" dirty="0" smtClean="0">
              <a:solidFill>
                <a:schemeClr val="tx2"/>
              </a:solidFill>
            </a:rPr>
            <a:t>State Transport Undertakings will ensure disabled friendly features in their vehicles. Railways will provide barrier-free coaches in a phased manner. They will also make the platforms-buildings, toilets and other facilities barrier-free.</a:t>
          </a:r>
          <a:endParaRPr lang="en-IN" sz="1900" dirty="0">
            <a:solidFill>
              <a:schemeClr val="tx2"/>
            </a:solidFill>
          </a:endParaRPr>
        </a:p>
      </dgm:t>
    </dgm:pt>
    <dgm:pt modelId="{468EE688-9380-48C5-949B-C809E3CDD5A2}" type="parTrans" cxnId="{BB12D6EB-F7F5-4A3F-95D2-B7D2556AE0DE}">
      <dgm:prSet/>
      <dgm:spPr/>
      <dgm:t>
        <a:bodyPr/>
        <a:lstStyle/>
        <a:p>
          <a:endParaRPr lang="en-IN"/>
        </a:p>
      </dgm:t>
    </dgm:pt>
    <dgm:pt modelId="{DD261390-97F1-4E5B-935B-0188C2BC9492}" type="sibTrans" cxnId="{BB12D6EB-F7F5-4A3F-95D2-B7D2556AE0DE}">
      <dgm:prSet/>
      <dgm:spPr/>
      <dgm:t>
        <a:bodyPr/>
        <a:lstStyle/>
        <a:p>
          <a:endParaRPr lang="en-IN"/>
        </a:p>
      </dgm:t>
    </dgm:pt>
    <dgm:pt modelId="{E7ED5BA8-52B9-4F61-92AA-9666FDC9462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900" dirty="0" smtClean="0">
              <a:solidFill>
                <a:schemeClr val="tx2"/>
              </a:solidFill>
            </a:rPr>
            <a:t>The Government will ensure that Industrial establishments, offices, public utilities both in public and private sector provide disabled friendly work place for their employees. Safety standards will be developed and strictly enforced.</a:t>
          </a:r>
          <a:endParaRPr lang="en-IN" sz="1900" dirty="0">
            <a:solidFill>
              <a:schemeClr val="tx2"/>
            </a:solidFill>
          </a:endParaRPr>
        </a:p>
      </dgm:t>
    </dgm:pt>
    <dgm:pt modelId="{16B6453D-7486-46B9-8A90-352D1BE061A1}" type="parTrans" cxnId="{590AEDA5-3922-46DB-AAAD-F42C10B45247}">
      <dgm:prSet/>
      <dgm:spPr/>
      <dgm:t>
        <a:bodyPr/>
        <a:lstStyle/>
        <a:p>
          <a:endParaRPr lang="en-IN"/>
        </a:p>
      </dgm:t>
    </dgm:pt>
    <dgm:pt modelId="{53409DDF-241F-4392-9CD9-DF21DD86D163}" type="sibTrans" cxnId="{590AEDA5-3922-46DB-AAAD-F42C10B45247}">
      <dgm:prSet/>
      <dgm:spPr/>
      <dgm:t>
        <a:bodyPr/>
        <a:lstStyle/>
        <a:p>
          <a:endParaRPr lang="en-IN"/>
        </a:p>
      </dgm:t>
    </dgm:pt>
    <dgm:pt modelId="{C8AA6569-F602-4CF3-A29A-67B4728EDC0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900" dirty="0" smtClean="0">
              <a:solidFill>
                <a:schemeClr val="tx2"/>
              </a:solidFill>
            </a:rPr>
            <a:t>Proactive steps will be taken to ensure disability-friendly IT environment in the country.</a:t>
          </a:r>
          <a:endParaRPr lang="en-IN" sz="1900" dirty="0">
            <a:solidFill>
              <a:schemeClr val="tx2"/>
            </a:solidFill>
          </a:endParaRPr>
        </a:p>
      </dgm:t>
    </dgm:pt>
    <dgm:pt modelId="{3EE53DBF-98F9-4E14-AF51-B0FB8B7CD324}" type="parTrans" cxnId="{8B862009-6D02-4397-BD26-208B39BD867B}">
      <dgm:prSet/>
      <dgm:spPr/>
      <dgm:t>
        <a:bodyPr/>
        <a:lstStyle/>
        <a:p>
          <a:endParaRPr lang="en-IN"/>
        </a:p>
      </dgm:t>
    </dgm:pt>
    <dgm:pt modelId="{1654A065-116F-4992-98A7-D477F5086834}" type="sibTrans" cxnId="{8B862009-6D02-4397-BD26-208B39BD867B}">
      <dgm:prSet/>
      <dgm:spPr/>
      <dgm:t>
        <a:bodyPr/>
        <a:lstStyle/>
        <a:p>
          <a:endParaRPr lang="en-IN"/>
        </a:p>
      </dgm:t>
    </dgm:pt>
    <dgm:pt modelId="{8F81B9B2-AB66-4ED3-BAB3-CC9E9A067AC9}">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900" dirty="0" smtClean="0">
              <a:solidFill>
                <a:schemeClr val="tx2"/>
              </a:solidFill>
            </a:rPr>
            <a:t>All the buildings, which are for public use, will be audited for its accessibility to persons with disability. There may be a need to develop professionally recognized access auditors whose services would be utilized for the purpose.</a:t>
          </a:r>
          <a:endParaRPr lang="en-IN" sz="1900" dirty="0">
            <a:solidFill>
              <a:schemeClr val="tx2"/>
            </a:solidFill>
          </a:endParaRPr>
        </a:p>
      </dgm:t>
    </dgm:pt>
    <dgm:pt modelId="{2B20E16F-8EC2-47B9-A1D1-39BA6881E8C7}" type="parTrans" cxnId="{E975704A-7F5D-46F8-AAF9-B0CA40B0B93F}">
      <dgm:prSet/>
      <dgm:spPr/>
      <dgm:t>
        <a:bodyPr/>
        <a:lstStyle/>
        <a:p>
          <a:endParaRPr lang="en-IN"/>
        </a:p>
      </dgm:t>
    </dgm:pt>
    <dgm:pt modelId="{D6C04AC8-F779-4DE2-BEC9-6512846C2D99}" type="sibTrans" cxnId="{E975704A-7F5D-46F8-AAF9-B0CA40B0B93F}">
      <dgm:prSet/>
      <dgm:spPr/>
      <dgm:t>
        <a:bodyPr/>
        <a:lstStyle/>
        <a:p>
          <a:endParaRPr lang="en-IN"/>
        </a:p>
      </dgm:t>
    </dgm:pt>
    <dgm:pt modelId="{BE8F1103-FC3A-4FBB-AFE6-272323846A4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900" dirty="0" smtClean="0">
              <a:solidFill>
                <a:schemeClr val="tx2"/>
              </a:solidFill>
            </a:rPr>
            <a:t>Banking system will be encouraged to meet the needs to the persons with disabilities.</a:t>
          </a:r>
          <a:endParaRPr lang="en-IN" sz="1900" dirty="0">
            <a:solidFill>
              <a:schemeClr val="tx2"/>
            </a:solidFill>
          </a:endParaRPr>
        </a:p>
      </dgm:t>
    </dgm:pt>
    <dgm:pt modelId="{E76B545F-C648-4022-90F3-D72D1B37BD89}" type="parTrans" cxnId="{57EF557B-2349-4347-91EF-EE649B3A53A9}">
      <dgm:prSet/>
      <dgm:spPr/>
      <dgm:t>
        <a:bodyPr/>
        <a:lstStyle/>
        <a:p>
          <a:endParaRPr lang="en-IN"/>
        </a:p>
      </dgm:t>
    </dgm:pt>
    <dgm:pt modelId="{450098F8-11A4-42FF-ADA5-594ECB92B7CA}" type="sibTrans" cxnId="{57EF557B-2349-4347-91EF-EE649B3A53A9}">
      <dgm:prSet/>
      <dgm:spPr/>
      <dgm:t>
        <a:bodyPr/>
        <a:lstStyle/>
        <a:p>
          <a:endParaRPr lang="en-IN"/>
        </a:p>
      </dgm:t>
    </dgm:pt>
    <dgm:pt modelId="{7FE0BF78-2992-47F8-B49C-3888886995A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rtl="0"/>
          <a:r>
            <a:rPr lang="en-US" sz="1900" dirty="0" smtClean="0">
              <a:solidFill>
                <a:schemeClr val="tx2"/>
              </a:solidFill>
            </a:rPr>
            <a:t>Communication needs of the persons with disabilities will be met by making information service and public documents accessible. Braille, tape-service, large print and other appropriate technologies will be used to provide information for the persons with visual disability.</a:t>
          </a:r>
          <a:endParaRPr lang="en-IN" sz="1900" dirty="0">
            <a:solidFill>
              <a:schemeClr val="tx2"/>
            </a:solidFill>
          </a:endParaRPr>
        </a:p>
      </dgm:t>
    </dgm:pt>
    <dgm:pt modelId="{EFA1E8B7-EC8E-4ECF-A15A-09FFE9CB5FB4}" type="parTrans" cxnId="{DF1C3371-B5E7-4C67-A898-C4DA706D4E07}">
      <dgm:prSet/>
      <dgm:spPr/>
      <dgm:t>
        <a:bodyPr/>
        <a:lstStyle/>
        <a:p>
          <a:endParaRPr lang="en-IN"/>
        </a:p>
      </dgm:t>
    </dgm:pt>
    <dgm:pt modelId="{933AE5B5-EC52-4249-8A20-907CEC726D8E}" type="sibTrans" cxnId="{DF1C3371-B5E7-4C67-A898-C4DA706D4E07}">
      <dgm:prSet/>
      <dgm:spPr/>
      <dgm:t>
        <a:bodyPr/>
        <a:lstStyle/>
        <a:p>
          <a:endParaRPr lang="en-IN"/>
        </a:p>
      </dgm:t>
    </dgm:pt>
    <dgm:pt modelId="{1620ADA2-9E5E-4223-B2F5-0EAA8E00D3D1}" type="pres">
      <dgm:prSet presAssocID="{D2A515D3-203D-4D68-A459-128BB7F2864F}" presName="Name0" presStyleCnt="0">
        <dgm:presLayoutVars>
          <dgm:dir/>
          <dgm:animLvl val="lvl"/>
          <dgm:resizeHandles val="exact"/>
        </dgm:presLayoutVars>
      </dgm:prSet>
      <dgm:spPr/>
      <dgm:t>
        <a:bodyPr/>
        <a:lstStyle/>
        <a:p>
          <a:endParaRPr lang="en-US"/>
        </a:p>
      </dgm:t>
    </dgm:pt>
    <dgm:pt modelId="{5FB18086-05D4-4FC0-923F-D8099D42F372}" type="pres">
      <dgm:prSet presAssocID="{0814B56A-A791-4EAF-B026-6BEB08E025BF}" presName="linNode" presStyleCnt="0"/>
      <dgm:spPr/>
    </dgm:pt>
    <dgm:pt modelId="{6B918177-D644-4284-82AA-44AB60E5D09B}" type="pres">
      <dgm:prSet presAssocID="{0814B56A-A791-4EAF-B026-6BEB08E025BF}" presName="parentText" presStyleLbl="node1" presStyleIdx="0" presStyleCnt="6" custScaleX="277778">
        <dgm:presLayoutVars>
          <dgm:chMax val="1"/>
          <dgm:bulletEnabled val="1"/>
        </dgm:presLayoutVars>
      </dgm:prSet>
      <dgm:spPr/>
      <dgm:t>
        <a:bodyPr/>
        <a:lstStyle/>
        <a:p>
          <a:endParaRPr lang="en-US"/>
        </a:p>
      </dgm:t>
    </dgm:pt>
    <dgm:pt modelId="{5896EDB2-9580-4BA2-A6EA-10AE5E8155DE}" type="pres">
      <dgm:prSet presAssocID="{DD261390-97F1-4E5B-935B-0188C2BC9492}" presName="sp" presStyleCnt="0"/>
      <dgm:spPr/>
    </dgm:pt>
    <dgm:pt modelId="{B7B80DFC-776A-4D55-BF8E-4EA6322BA5A4}" type="pres">
      <dgm:prSet presAssocID="{E7ED5BA8-52B9-4F61-92AA-9666FDC9462C}" presName="linNode" presStyleCnt="0"/>
      <dgm:spPr/>
    </dgm:pt>
    <dgm:pt modelId="{CEB4C391-95C0-4638-8E9B-86D19850044B}" type="pres">
      <dgm:prSet presAssocID="{E7ED5BA8-52B9-4F61-92AA-9666FDC9462C}" presName="parentText" presStyleLbl="node1" presStyleIdx="1" presStyleCnt="6" custScaleX="277508">
        <dgm:presLayoutVars>
          <dgm:chMax val="1"/>
          <dgm:bulletEnabled val="1"/>
        </dgm:presLayoutVars>
      </dgm:prSet>
      <dgm:spPr/>
      <dgm:t>
        <a:bodyPr/>
        <a:lstStyle/>
        <a:p>
          <a:endParaRPr lang="en-IN"/>
        </a:p>
      </dgm:t>
    </dgm:pt>
    <dgm:pt modelId="{15BEE202-9651-41C8-A84C-6F851DB4971A}" type="pres">
      <dgm:prSet presAssocID="{53409DDF-241F-4392-9CD9-DF21DD86D163}" presName="sp" presStyleCnt="0"/>
      <dgm:spPr/>
    </dgm:pt>
    <dgm:pt modelId="{FB147B32-834A-4696-8102-FD3BF6140A5A}" type="pres">
      <dgm:prSet presAssocID="{C8AA6569-F602-4CF3-A29A-67B4728EDC0F}" presName="linNode" presStyleCnt="0"/>
      <dgm:spPr/>
    </dgm:pt>
    <dgm:pt modelId="{6D83680E-692A-4A9A-B726-6BDDD842FCB6}" type="pres">
      <dgm:prSet presAssocID="{C8AA6569-F602-4CF3-A29A-67B4728EDC0F}" presName="parentText" presStyleLbl="node1" presStyleIdx="2" presStyleCnt="6" custScaleX="277507" custScaleY="63485">
        <dgm:presLayoutVars>
          <dgm:chMax val="1"/>
          <dgm:bulletEnabled val="1"/>
        </dgm:presLayoutVars>
      </dgm:prSet>
      <dgm:spPr/>
      <dgm:t>
        <a:bodyPr/>
        <a:lstStyle/>
        <a:p>
          <a:endParaRPr lang="en-US"/>
        </a:p>
      </dgm:t>
    </dgm:pt>
    <dgm:pt modelId="{C5A7B226-989A-4349-A777-8809611E5616}" type="pres">
      <dgm:prSet presAssocID="{1654A065-116F-4992-98A7-D477F5086834}" presName="sp" presStyleCnt="0"/>
      <dgm:spPr/>
    </dgm:pt>
    <dgm:pt modelId="{770E4F98-471F-43EA-9A59-B22AD5FF1D84}" type="pres">
      <dgm:prSet presAssocID="{8F81B9B2-AB66-4ED3-BAB3-CC9E9A067AC9}" presName="linNode" presStyleCnt="0"/>
      <dgm:spPr/>
    </dgm:pt>
    <dgm:pt modelId="{F958B7A2-D1A6-420D-BA3A-9A55A474518E}" type="pres">
      <dgm:prSet presAssocID="{8F81B9B2-AB66-4ED3-BAB3-CC9E9A067AC9}" presName="parentText" presStyleLbl="node1" presStyleIdx="3" presStyleCnt="6" custScaleX="277778">
        <dgm:presLayoutVars>
          <dgm:chMax val="1"/>
          <dgm:bulletEnabled val="1"/>
        </dgm:presLayoutVars>
      </dgm:prSet>
      <dgm:spPr/>
      <dgm:t>
        <a:bodyPr/>
        <a:lstStyle/>
        <a:p>
          <a:endParaRPr lang="en-US"/>
        </a:p>
      </dgm:t>
    </dgm:pt>
    <dgm:pt modelId="{2A21C85B-CDB8-404E-A565-76F59856E56E}" type="pres">
      <dgm:prSet presAssocID="{D6C04AC8-F779-4DE2-BEC9-6512846C2D99}" presName="sp" presStyleCnt="0"/>
      <dgm:spPr/>
    </dgm:pt>
    <dgm:pt modelId="{8D55ED39-717D-4CDF-8BFF-A2E001946E6F}" type="pres">
      <dgm:prSet presAssocID="{BE8F1103-FC3A-4FBB-AFE6-272323846A4E}" presName="linNode" presStyleCnt="0"/>
      <dgm:spPr/>
    </dgm:pt>
    <dgm:pt modelId="{31CE9150-97AC-46C9-9BF1-7C6115A92D62}" type="pres">
      <dgm:prSet presAssocID="{BE8F1103-FC3A-4FBB-AFE6-272323846A4E}" presName="parentText" presStyleLbl="node1" presStyleIdx="4" presStyleCnt="6" custScaleX="277778" custScaleY="75619">
        <dgm:presLayoutVars>
          <dgm:chMax val="1"/>
          <dgm:bulletEnabled val="1"/>
        </dgm:presLayoutVars>
      </dgm:prSet>
      <dgm:spPr/>
      <dgm:t>
        <a:bodyPr/>
        <a:lstStyle/>
        <a:p>
          <a:endParaRPr lang="en-IN"/>
        </a:p>
      </dgm:t>
    </dgm:pt>
    <dgm:pt modelId="{CCDC6032-BF48-4239-8E90-FAB7EF4697D8}" type="pres">
      <dgm:prSet presAssocID="{450098F8-11A4-42FF-ADA5-594ECB92B7CA}" presName="sp" presStyleCnt="0"/>
      <dgm:spPr/>
    </dgm:pt>
    <dgm:pt modelId="{3ED51E4B-D984-406B-9D4E-A177FC6569FF}" type="pres">
      <dgm:prSet presAssocID="{7FE0BF78-2992-47F8-B49C-3888886995AE}" presName="linNode" presStyleCnt="0"/>
      <dgm:spPr/>
    </dgm:pt>
    <dgm:pt modelId="{F2B0F474-9C4B-41B4-AB5D-304B6A741588}" type="pres">
      <dgm:prSet presAssocID="{7FE0BF78-2992-47F8-B49C-3888886995AE}" presName="parentText" presStyleLbl="node1" presStyleIdx="5" presStyleCnt="6" custScaleX="277778" custScaleY="140593">
        <dgm:presLayoutVars>
          <dgm:chMax val="1"/>
          <dgm:bulletEnabled val="1"/>
        </dgm:presLayoutVars>
      </dgm:prSet>
      <dgm:spPr/>
      <dgm:t>
        <a:bodyPr/>
        <a:lstStyle/>
        <a:p>
          <a:endParaRPr lang="en-US"/>
        </a:p>
      </dgm:t>
    </dgm:pt>
  </dgm:ptLst>
  <dgm:cxnLst>
    <dgm:cxn modelId="{E975704A-7F5D-46F8-AAF9-B0CA40B0B93F}" srcId="{D2A515D3-203D-4D68-A459-128BB7F2864F}" destId="{8F81B9B2-AB66-4ED3-BAB3-CC9E9A067AC9}" srcOrd="3" destOrd="0" parTransId="{2B20E16F-8EC2-47B9-A1D1-39BA6881E8C7}" sibTransId="{D6C04AC8-F779-4DE2-BEC9-6512846C2D99}"/>
    <dgm:cxn modelId="{A1587059-6A32-1D48-8A06-CBEA68706438}" type="presOf" srcId="{0814B56A-A791-4EAF-B026-6BEB08E025BF}" destId="{6B918177-D644-4284-82AA-44AB60E5D09B}" srcOrd="0" destOrd="0" presId="urn:microsoft.com/office/officeart/2005/8/layout/vList5"/>
    <dgm:cxn modelId="{590AEDA5-3922-46DB-AAAD-F42C10B45247}" srcId="{D2A515D3-203D-4D68-A459-128BB7F2864F}" destId="{E7ED5BA8-52B9-4F61-92AA-9666FDC9462C}" srcOrd="1" destOrd="0" parTransId="{16B6453D-7486-46B9-8A90-352D1BE061A1}" sibTransId="{53409DDF-241F-4392-9CD9-DF21DD86D163}"/>
    <dgm:cxn modelId="{4D80AB46-09F7-F24F-AF3B-FE4859A6CFFC}" type="presOf" srcId="{C8AA6569-F602-4CF3-A29A-67B4728EDC0F}" destId="{6D83680E-692A-4A9A-B726-6BDDD842FCB6}" srcOrd="0" destOrd="0" presId="urn:microsoft.com/office/officeart/2005/8/layout/vList5"/>
    <dgm:cxn modelId="{8B862009-6D02-4397-BD26-208B39BD867B}" srcId="{D2A515D3-203D-4D68-A459-128BB7F2864F}" destId="{C8AA6569-F602-4CF3-A29A-67B4728EDC0F}" srcOrd="2" destOrd="0" parTransId="{3EE53DBF-98F9-4E14-AF51-B0FB8B7CD324}" sibTransId="{1654A065-116F-4992-98A7-D477F5086834}"/>
    <dgm:cxn modelId="{DF1C3371-B5E7-4C67-A898-C4DA706D4E07}" srcId="{D2A515D3-203D-4D68-A459-128BB7F2864F}" destId="{7FE0BF78-2992-47F8-B49C-3888886995AE}" srcOrd="5" destOrd="0" parTransId="{EFA1E8B7-EC8E-4ECF-A15A-09FFE9CB5FB4}" sibTransId="{933AE5B5-EC52-4249-8A20-907CEC726D8E}"/>
    <dgm:cxn modelId="{BB12D6EB-F7F5-4A3F-95D2-B7D2556AE0DE}" srcId="{D2A515D3-203D-4D68-A459-128BB7F2864F}" destId="{0814B56A-A791-4EAF-B026-6BEB08E025BF}" srcOrd="0" destOrd="0" parTransId="{468EE688-9380-48C5-949B-C809E3CDD5A2}" sibTransId="{DD261390-97F1-4E5B-935B-0188C2BC9492}"/>
    <dgm:cxn modelId="{4ABBBCEF-EEA8-8E45-90A2-D309FF3921E8}" type="presOf" srcId="{7FE0BF78-2992-47F8-B49C-3888886995AE}" destId="{F2B0F474-9C4B-41B4-AB5D-304B6A741588}" srcOrd="0" destOrd="0" presId="urn:microsoft.com/office/officeart/2005/8/layout/vList5"/>
    <dgm:cxn modelId="{B7F7E60D-0521-D44A-B0D2-4EEE05E5EBAF}" type="presOf" srcId="{BE8F1103-FC3A-4FBB-AFE6-272323846A4E}" destId="{31CE9150-97AC-46C9-9BF1-7C6115A92D62}" srcOrd="0" destOrd="0" presId="urn:microsoft.com/office/officeart/2005/8/layout/vList5"/>
    <dgm:cxn modelId="{F1D52ED4-632E-E746-A87F-6744D1A685CE}" type="presOf" srcId="{8F81B9B2-AB66-4ED3-BAB3-CC9E9A067AC9}" destId="{F958B7A2-D1A6-420D-BA3A-9A55A474518E}" srcOrd="0" destOrd="0" presId="urn:microsoft.com/office/officeart/2005/8/layout/vList5"/>
    <dgm:cxn modelId="{B35DB682-0C2E-E54F-8496-E1D43E64BFD9}" type="presOf" srcId="{D2A515D3-203D-4D68-A459-128BB7F2864F}" destId="{1620ADA2-9E5E-4223-B2F5-0EAA8E00D3D1}" srcOrd="0" destOrd="0" presId="urn:microsoft.com/office/officeart/2005/8/layout/vList5"/>
    <dgm:cxn modelId="{1215F474-D294-8647-AC2A-2E9A4398D4A7}" type="presOf" srcId="{E7ED5BA8-52B9-4F61-92AA-9666FDC9462C}" destId="{CEB4C391-95C0-4638-8E9B-86D19850044B}" srcOrd="0" destOrd="0" presId="urn:microsoft.com/office/officeart/2005/8/layout/vList5"/>
    <dgm:cxn modelId="{57EF557B-2349-4347-91EF-EE649B3A53A9}" srcId="{D2A515D3-203D-4D68-A459-128BB7F2864F}" destId="{BE8F1103-FC3A-4FBB-AFE6-272323846A4E}" srcOrd="4" destOrd="0" parTransId="{E76B545F-C648-4022-90F3-D72D1B37BD89}" sibTransId="{450098F8-11A4-42FF-ADA5-594ECB92B7CA}"/>
    <dgm:cxn modelId="{3ECFE769-0C94-194D-90AD-B85FDE7C3075}" type="presParOf" srcId="{1620ADA2-9E5E-4223-B2F5-0EAA8E00D3D1}" destId="{5FB18086-05D4-4FC0-923F-D8099D42F372}" srcOrd="0" destOrd="0" presId="urn:microsoft.com/office/officeart/2005/8/layout/vList5"/>
    <dgm:cxn modelId="{B871F822-6F5F-9449-A6E2-DDF41FF09D90}" type="presParOf" srcId="{5FB18086-05D4-4FC0-923F-D8099D42F372}" destId="{6B918177-D644-4284-82AA-44AB60E5D09B}" srcOrd="0" destOrd="0" presId="urn:microsoft.com/office/officeart/2005/8/layout/vList5"/>
    <dgm:cxn modelId="{0EDE2F5F-A68E-DB46-8FE6-002E7D0C59DB}" type="presParOf" srcId="{1620ADA2-9E5E-4223-B2F5-0EAA8E00D3D1}" destId="{5896EDB2-9580-4BA2-A6EA-10AE5E8155DE}" srcOrd="1" destOrd="0" presId="urn:microsoft.com/office/officeart/2005/8/layout/vList5"/>
    <dgm:cxn modelId="{3BBBFFEE-A9E1-D843-AA65-E08F3B4C805F}" type="presParOf" srcId="{1620ADA2-9E5E-4223-B2F5-0EAA8E00D3D1}" destId="{B7B80DFC-776A-4D55-BF8E-4EA6322BA5A4}" srcOrd="2" destOrd="0" presId="urn:microsoft.com/office/officeart/2005/8/layout/vList5"/>
    <dgm:cxn modelId="{3246D13F-6AB6-EC44-B36F-9C2B73B64F40}" type="presParOf" srcId="{B7B80DFC-776A-4D55-BF8E-4EA6322BA5A4}" destId="{CEB4C391-95C0-4638-8E9B-86D19850044B}" srcOrd="0" destOrd="0" presId="urn:microsoft.com/office/officeart/2005/8/layout/vList5"/>
    <dgm:cxn modelId="{D3BD924F-02C2-F54E-95F9-2DD24553FC01}" type="presParOf" srcId="{1620ADA2-9E5E-4223-B2F5-0EAA8E00D3D1}" destId="{15BEE202-9651-41C8-A84C-6F851DB4971A}" srcOrd="3" destOrd="0" presId="urn:microsoft.com/office/officeart/2005/8/layout/vList5"/>
    <dgm:cxn modelId="{F3E0A592-038A-584E-8420-1969CBBCADEF}" type="presParOf" srcId="{1620ADA2-9E5E-4223-B2F5-0EAA8E00D3D1}" destId="{FB147B32-834A-4696-8102-FD3BF6140A5A}" srcOrd="4" destOrd="0" presId="urn:microsoft.com/office/officeart/2005/8/layout/vList5"/>
    <dgm:cxn modelId="{ECEB235C-A2A9-2E4C-B2CC-A00098E91FB5}" type="presParOf" srcId="{FB147B32-834A-4696-8102-FD3BF6140A5A}" destId="{6D83680E-692A-4A9A-B726-6BDDD842FCB6}" srcOrd="0" destOrd="0" presId="urn:microsoft.com/office/officeart/2005/8/layout/vList5"/>
    <dgm:cxn modelId="{686F60C0-FBC0-CC4A-AFA4-A97A01AF529C}" type="presParOf" srcId="{1620ADA2-9E5E-4223-B2F5-0EAA8E00D3D1}" destId="{C5A7B226-989A-4349-A777-8809611E5616}" srcOrd="5" destOrd="0" presId="urn:microsoft.com/office/officeart/2005/8/layout/vList5"/>
    <dgm:cxn modelId="{BFA9B78B-0C78-C24E-BDAA-0E7E0F43DE91}" type="presParOf" srcId="{1620ADA2-9E5E-4223-B2F5-0EAA8E00D3D1}" destId="{770E4F98-471F-43EA-9A59-B22AD5FF1D84}" srcOrd="6" destOrd="0" presId="urn:microsoft.com/office/officeart/2005/8/layout/vList5"/>
    <dgm:cxn modelId="{CCC1419F-D5D3-E241-8124-3EC95CD6DA83}" type="presParOf" srcId="{770E4F98-471F-43EA-9A59-B22AD5FF1D84}" destId="{F958B7A2-D1A6-420D-BA3A-9A55A474518E}" srcOrd="0" destOrd="0" presId="urn:microsoft.com/office/officeart/2005/8/layout/vList5"/>
    <dgm:cxn modelId="{1A7AA470-B2D7-CC46-A1F0-0D694301870B}" type="presParOf" srcId="{1620ADA2-9E5E-4223-B2F5-0EAA8E00D3D1}" destId="{2A21C85B-CDB8-404E-A565-76F59856E56E}" srcOrd="7" destOrd="0" presId="urn:microsoft.com/office/officeart/2005/8/layout/vList5"/>
    <dgm:cxn modelId="{941EE874-EF99-CB44-9ED9-0DAC2A702534}" type="presParOf" srcId="{1620ADA2-9E5E-4223-B2F5-0EAA8E00D3D1}" destId="{8D55ED39-717D-4CDF-8BFF-A2E001946E6F}" srcOrd="8" destOrd="0" presId="urn:microsoft.com/office/officeart/2005/8/layout/vList5"/>
    <dgm:cxn modelId="{616BF718-DE4E-4742-984B-379A332CE9D1}" type="presParOf" srcId="{8D55ED39-717D-4CDF-8BFF-A2E001946E6F}" destId="{31CE9150-97AC-46C9-9BF1-7C6115A92D62}" srcOrd="0" destOrd="0" presId="urn:microsoft.com/office/officeart/2005/8/layout/vList5"/>
    <dgm:cxn modelId="{71E47747-7B1F-934C-87E6-AF9A22C13D63}" type="presParOf" srcId="{1620ADA2-9E5E-4223-B2F5-0EAA8E00D3D1}" destId="{CCDC6032-BF48-4239-8E90-FAB7EF4697D8}" srcOrd="9" destOrd="0" presId="urn:microsoft.com/office/officeart/2005/8/layout/vList5"/>
    <dgm:cxn modelId="{F443F838-8A68-474F-8D77-50D477E786F4}" type="presParOf" srcId="{1620ADA2-9E5E-4223-B2F5-0EAA8E00D3D1}" destId="{3ED51E4B-D984-406B-9D4E-A177FC6569FF}" srcOrd="10" destOrd="0" presId="urn:microsoft.com/office/officeart/2005/8/layout/vList5"/>
    <dgm:cxn modelId="{8F234B71-06DA-134E-ACE7-DC1DE69B0139}" type="presParOf" srcId="{3ED51E4B-D984-406B-9D4E-A177FC6569FF}" destId="{F2B0F474-9C4B-41B4-AB5D-304B6A74158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7566B-4F39-4E4B-8E91-B88334D906B5}">
      <dsp:nvSpPr>
        <dsp:cNvPr id="0" name=""/>
        <dsp:cNvSpPr/>
      </dsp:nvSpPr>
      <dsp:spPr>
        <a:xfrm>
          <a:off x="3229965" y="1259"/>
          <a:ext cx="1966781" cy="19667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Registration </a:t>
          </a:r>
          <a:endParaRPr lang="en-US" sz="1200" kern="1200" dirty="0"/>
        </a:p>
      </dsp:txBody>
      <dsp:txXfrm>
        <a:off x="3721660" y="1259"/>
        <a:ext cx="983391" cy="1622594"/>
      </dsp:txXfrm>
    </dsp:sp>
    <dsp:sp modelId="{0AD9709A-DB56-7A4D-9013-BFA8C97D89EC}">
      <dsp:nvSpPr>
        <dsp:cNvPr id="0" name=""/>
        <dsp:cNvSpPr/>
      </dsp:nvSpPr>
      <dsp:spPr>
        <a:xfrm rot="4320000">
          <a:off x="4878710" y="1199142"/>
          <a:ext cx="1966781" cy="19667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Information</a:t>
          </a:r>
          <a:endParaRPr lang="en-US" sz="1200" kern="1200" dirty="0"/>
        </a:p>
      </dsp:txBody>
      <dsp:txXfrm rot="-5400000">
        <a:off x="5214475" y="1637657"/>
        <a:ext cx="1622594" cy="983391"/>
      </dsp:txXfrm>
    </dsp:sp>
    <dsp:sp modelId="{86A9BA7F-7FE0-2A49-B9EB-4314B406B130}">
      <dsp:nvSpPr>
        <dsp:cNvPr id="0" name=""/>
        <dsp:cNvSpPr/>
      </dsp:nvSpPr>
      <dsp:spPr>
        <a:xfrm rot="8640000">
          <a:off x="4248945" y="3137359"/>
          <a:ext cx="1966781" cy="19667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Facilitation</a:t>
          </a:r>
          <a:endParaRPr lang="en-US" sz="1200" kern="1200" dirty="0"/>
        </a:p>
      </dsp:txBody>
      <dsp:txXfrm rot="10800000">
        <a:off x="4841794" y="3448679"/>
        <a:ext cx="983391" cy="1622594"/>
      </dsp:txXfrm>
    </dsp:sp>
    <dsp:sp modelId="{36CC14AB-CF16-9C41-A186-F354FBFC8AA2}">
      <dsp:nvSpPr>
        <dsp:cNvPr id="0" name=""/>
        <dsp:cNvSpPr/>
      </dsp:nvSpPr>
      <dsp:spPr>
        <a:xfrm rot="12960000">
          <a:off x="2210984" y="3137359"/>
          <a:ext cx="1966781" cy="19667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Motivation</a:t>
          </a:r>
          <a:endParaRPr lang="en-US" sz="1200" kern="1200" dirty="0"/>
        </a:p>
      </dsp:txBody>
      <dsp:txXfrm rot="10800000">
        <a:off x="2601525" y="3448679"/>
        <a:ext cx="983391" cy="1622594"/>
      </dsp:txXfrm>
    </dsp:sp>
    <dsp:sp modelId="{4EC6ACFA-F6DA-364D-AFBB-A13BB3307BF8}">
      <dsp:nvSpPr>
        <dsp:cNvPr id="0" name=""/>
        <dsp:cNvSpPr/>
      </dsp:nvSpPr>
      <dsp:spPr>
        <a:xfrm rot="17280000">
          <a:off x="1581220" y="1199142"/>
          <a:ext cx="1966781" cy="19667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Voting at Polling Station</a:t>
          </a:r>
          <a:endParaRPr lang="en-US" sz="1200" kern="1200" dirty="0"/>
        </a:p>
      </dsp:txBody>
      <dsp:txXfrm rot="5400000">
        <a:off x="1589643" y="1637657"/>
        <a:ext cx="1622594" cy="983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482F4-D010-4B71-9291-004C938F0D12}">
      <dsp:nvSpPr>
        <dsp:cNvPr id="0" name=""/>
        <dsp:cNvSpPr/>
      </dsp:nvSpPr>
      <dsp:spPr>
        <a:xfrm>
          <a:off x="241397" y="855"/>
          <a:ext cx="7424916" cy="1026541"/>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1. Public buildings (functional or recreational), transport amenities including roads, sub-ways and pavements, railway platforms, bus-stops / terminals, ports, airports, modes of transports (bus, train, plane and waterways), playgrounds, open space etc. will be made accessible. </a:t>
          </a:r>
          <a:endParaRPr lang="en-IN" sz="1800" kern="1200" dirty="0">
            <a:solidFill>
              <a:schemeClr val="tx1"/>
            </a:solidFill>
          </a:endParaRPr>
        </a:p>
      </dsp:txBody>
      <dsp:txXfrm>
        <a:off x="291509" y="50967"/>
        <a:ext cx="7324692" cy="926317"/>
      </dsp:txXfrm>
    </dsp:sp>
    <dsp:sp modelId="{A7AE713D-1FC2-40F1-9B4D-D8BB07AED7DA}">
      <dsp:nvSpPr>
        <dsp:cNvPr id="0" name=""/>
        <dsp:cNvSpPr/>
      </dsp:nvSpPr>
      <dsp:spPr>
        <a:xfrm>
          <a:off x="241397" y="1078724"/>
          <a:ext cx="7400523" cy="750956"/>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2. Use of sign language in all public functions will be encouraged.</a:t>
          </a:r>
          <a:endParaRPr lang="en-IN" sz="1800" kern="1200" dirty="0">
            <a:solidFill>
              <a:schemeClr val="tx1"/>
            </a:solidFill>
          </a:endParaRPr>
        </a:p>
      </dsp:txBody>
      <dsp:txXfrm>
        <a:off x="278056" y="1115383"/>
        <a:ext cx="7327205" cy="677638"/>
      </dsp:txXfrm>
    </dsp:sp>
    <dsp:sp modelId="{7C58E408-D041-4529-A8C3-9D716623FFB9}">
      <dsp:nvSpPr>
        <dsp:cNvPr id="0" name=""/>
        <dsp:cNvSpPr/>
      </dsp:nvSpPr>
      <dsp:spPr>
        <a:xfrm>
          <a:off x="241397" y="1881008"/>
          <a:ext cx="7393296" cy="1210128"/>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3. Modification of Curriculum of Architects and Civil engineers will be undertaken to include issues relating to construction of barrier-free buildings. In service training will be provided on these issues to the government architects and engineers.</a:t>
          </a:r>
          <a:endParaRPr lang="en-IN" sz="1800" kern="1200" dirty="0">
            <a:solidFill>
              <a:schemeClr val="tx1"/>
            </a:solidFill>
          </a:endParaRPr>
        </a:p>
      </dsp:txBody>
      <dsp:txXfrm>
        <a:off x="300471" y="1940082"/>
        <a:ext cx="7275148" cy="1091980"/>
      </dsp:txXfrm>
    </dsp:sp>
    <dsp:sp modelId="{B281E056-CE4D-4BF3-8492-9AD50C72CE2C}">
      <dsp:nvSpPr>
        <dsp:cNvPr id="0" name=""/>
        <dsp:cNvSpPr/>
      </dsp:nvSpPr>
      <dsp:spPr>
        <a:xfrm>
          <a:off x="241397" y="3142464"/>
          <a:ext cx="7442005" cy="1581079"/>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lvl="0" algn="just" defTabSz="800100" rtl="0">
            <a:lnSpc>
              <a:spcPct val="90000"/>
            </a:lnSpc>
            <a:spcBef>
              <a:spcPct val="0"/>
            </a:spcBef>
            <a:spcAft>
              <a:spcPct val="35000"/>
            </a:spcAft>
          </a:pPr>
          <a:r>
            <a:rPr lang="en-US" sz="1800" kern="1200" dirty="0" smtClean="0">
              <a:solidFill>
                <a:schemeClr val="tx1"/>
              </a:solidFill>
            </a:rPr>
            <a:t>4. Full adoption of comprehensive building byelaws and space standards for barrier-free built environment shall be ensured. Effort will be made to ensure adoption of the byelaws and space standards by all the states, municipal bodies and </a:t>
          </a:r>
          <a:r>
            <a:rPr lang="en-US" sz="1800" kern="1200" dirty="0" err="1" smtClean="0">
              <a:solidFill>
                <a:schemeClr val="tx1"/>
              </a:solidFill>
            </a:rPr>
            <a:t>Panchayati</a:t>
          </a:r>
          <a:r>
            <a:rPr lang="en-US" sz="1800" kern="1200" dirty="0" smtClean="0">
              <a:solidFill>
                <a:schemeClr val="tx1"/>
              </a:solidFill>
            </a:rPr>
            <a:t> Raj institutions in the country. These authorities will ensure that all newly constructed buildings for public use are barrier-free.</a:t>
          </a:r>
          <a:endParaRPr lang="en-IN" sz="1800" kern="1200" dirty="0">
            <a:solidFill>
              <a:schemeClr val="tx1"/>
            </a:solidFill>
          </a:endParaRPr>
        </a:p>
      </dsp:txBody>
      <dsp:txXfrm>
        <a:off x="318579" y="3219646"/>
        <a:ext cx="7287641" cy="1426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8177-D644-4284-82AA-44AB60E5D09B}">
      <dsp:nvSpPr>
        <dsp:cNvPr id="0" name=""/>
        <dsp:cNvSpPr/>
      </dsp:nvSpPr>
      <dsp:spPr>
        <a:xfrm>
          <a:off x="3922" y="1658"/>
          <a:ext cx="8069318" cy="1020160"/>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36195" rIns="72390" bIns="36195" numCol="1" spcCol="1270" anchor="ctr" anchorCtr="0">
          <a:noAutofit/>
        </a:bodyPr>
        <a:lstStyle/>
        <a:p>
          <a:pPr lvl="0" algn="just" defTabSz="844550" rtl="0">
            <a:lnSpc>
              <a:spcPct val="90000"/>
            </a:lnSpc>
            <a:spcBef>
              <a:spcPct val="0"/>
            </a:spcBef>
            <a:spcAft>
              <a:spcPct val="35000"/>
            </a:spcAft>
          </a:pPr>
          <a:r>
            <a:rPr lang="en-US" sz="1900" kern="1200" dirty="0" smtClean="0">
              <a:solidFill>
                <a:schemeClr val="tx2"/>
              </a:solidFill>
            </a:rPr>
            <a:t>State Transport Undertakings will ensure disabled friendly features in their vehicles. Railways will provide barrier-free coaches in a phased manner. They will also make the platforms-buildings, toilets and other facilities barrier-free.</a:t>
          </a:r>
          <a:endParaRPr lang="en-IN" sz="1900" kern="1200" dirty="0">
            <a:solidFill>
              <a:schemeClr val="tx2"/>
            </a:solidFill>
          </a:endParaRPr>
        </a:p>
      </dsp:txBody>
      <dsp:txXfrm>
        <a:off x="53722" y="51458"/>
        <a:ext cx="7969718" cy="920560"/>
      </dsp:txXfrm>
    </dsp:sp>
    <dsp:sp modelId="{CEB4C391-95C0-4638-8E9B-86D19850044B}">
      <dsp:nvSpPr>
        <dsp:cNvPr id="0" name=""/>
        <dsp:cNvSpPr/>
      </dsp:nvSpPr>
      <dsp:spPr>
        <a:xfrm>
          <a:off x="3922" y="1072827"/>
          <a:ext cx="8069355" cy="1020160"/>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36195" rIns="72390" bIns="36195" numCol="1" spcCol="1270" anchor="ctr" anchorCtr="0">
          <a:noAutofit/>
        </a:bodyPr>
        <a:lstStyle/>
        <a:p>
          <a:pPr lvl="0" algn="just" defTabSz="844550" rtl="0">
            <a:lnSpc>
              <a:spcPct val="90000"/>
            </a:lnSpc>
            <a:spcBef>
              <a:spcPct val="0"/>
            </a:spcBef>
            <a:spcAft>
              <a:spcPct val="35000"/>
            </a:spcAft>
          </a:pPr>
          <a:r>
            <a:rPr lang="en-US" sz="1900" kern="1200" dirty="0" smtClean="0">
              <a:solidFill>
                <a:schemeClr val="tx2"/>
              </a:solidFill>
            </a:rPr>
            <a:t>The Government will ensure that Industrial establishments, offices, public utilities both in public and private sector provide disabled friendly work place for their employees. Safety standards will be developed and strictly enforced.</a:t>
          </a:r>
          <a:endParaRPr lang="en-IN" sz="1900" kern="1200" dirty="0">
            <a:solidFill>
              <a:schemeClr val="tx2"/>
            </a:solidFill>
          </a:endParaRPr>
        </a:p>
      </dsp:txBody>
      <dsp:txXfrm>
        <a:off x="53722" y="1122627"/>
        <a:ext cx="7969755" cy="920560"/>
      </dsp:txXfrm>
    </dsp:sp>
    <dsp:sp modelId="{6D83680E-692A-4A9A-B726-6BDDD842FCB6}">
      <dsp:nvSpPr>
        <dsp:cNvPr id="0" name=""/>
        <dsp:cNvSpPr/>
      </dsp:nvSpPr>
      <dsp:spPr>
        <a:xfrm>
          <a:off x="3922" y="2143996"/>
          <a:ext cx="8069326" cy="647649"/>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36195" rIns="72390" bIns="36195" numCol="1" spcCol="1270" anchor="ctr" anchorCtr="0">
          <a:noAutofit/>
        </a:bodyPr>
        <a:lstStyle/>
        <a:p>
          <a:pPr lvl="0" algn="just" defTabSz="844550" rtl="0">
            <a:lnSpc>
              <a:spcPct val="90000"/>
            </a:lnSpc>
            <a:spcBef>
              <a:spcPct val="0"/>
            </a:spcBef>
            <a:spcAft>
              <a:spcPct val="35000"/>
            </a:spcAft>
          </a:pPr>
          <a:r>
            <a:rPr lang="en-US" sz="1900" kern="1200" dirty="0" smtClean="0">
              <a:solidFill>
                <a:schemeClr val="tx2"/>
              </a:solidFill>
            </a:rPr>
            <a:t>Proactive steps will be taken to ensure disability-friendly IT environment in the country.</a:t>
          </a:r>
          <a:endParaRPr lang="en-IN" sz="1900" kern="1200" dirty="0">
            <a:solidFill>
              <a:schemeClr val="tx2"/>
            </a:solidFill>
          </a:endParaRPr>
        </a:p>
      </dsp:txBody>
      <dsp:txXfrm>
        <a:off x="35538" y="2175612"/>
        <a:ext cx="8006094" cy="584417"/>
      </dsp:txXfrm>
    </dsp:sp>
    <dsp:sp modelId="{F958B7A2-D1A6-420D-BA3A-9A55A474518E}">
      <dsp:nvSpPr>
        <dsp:cNvPr id="0" name=""/>
        <dsp:cNvSpPr/>
      </dsp:nvSpPr>
      <dsp:spPr>
        <a:xfrm>
          <a:off x="3922" y="2842653"/>
          <a:ext cx="8069318" cy="1020160"/>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36195" rIns="72390" bIns="36195" numCol="1" spcCol="1270" anchor="ctr" anchorCtr="0">
          <a:noAutofit/>
        </a:bodyPr>
        <a:lstStyle/>
        <a:p>
          <a:pPr lvl="0" algn="just" defTabSz="844550" rtl="0">
            <a:lnSpc>
              <a:spcPct val="90000"/>
            </a:lnSpc>
            <a:spcBef>
              <a:spcPct val="0"/>
            </a:spcBef>
            <a:spcAft>
              <a:spcPct val="35000"/>
            </a:spcAft>
          </a:pPr>
          <a:r>
            <a:rPr lang="en-US" sz="1900" kern="1200" dirty="0" smtClean="0">
              <a:solidFill>
                <a:schemeClr val="tx2"/>
              </a:solidFill>
            </a:rPr>
            <a:t>All the buildings, which are for public use, will be audited for its accessibility to persons with disability. There may be a need to develop professionally recognized access auditors whose services would be utilized for the purpose.</a:t>
          </a:r>
          <a:endParaRPr lang="en-IN" sz="1900" kern="1200" dirty="0">
            <a:solidFill>
              <a:schemeClr val="tx2"/>
            </a:solidFill>
          </a:endParaRPr>
        </a:p>
      </dsp:txBody>
      <dsp:txXfrm>
        <a:off x="53722" y="2892453"/>
        <a:ext cx="7969718" cy="920560"/>
      </dsp:txXfrm>
    </dsp:sp>
    <dsp:sp modelId="{31CE9150-97AC-46C9-9BF1-7C6115A92D62}">
      <dsp:nvSpPr>
        <dsp:cNvPr id="0" name=""/>
        <dsp:cNvSpPr/>
      </dsp:nvSpPr>
      <dsp:spPr>
        <a:xfrm>
          <a:off x="3922" y="3913822"/>
          <a:ext cx="8069318" cy="771435"/>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36195" rIns="72390" bIns="36195" numCol="1" spcCol="1270" anchor="ctr" anchorCtr="0">
          <a:noAutofit/>
        </a:bodyPr>
        <a:lstStyle/>
        <a:p>
          <a:pPr lvl="0" algn="just" defTabSz="844550" rtl="0">
            <a:lnSpc>
              <a:spcPct val="90000"/>
            </a:lnSpc>
            <a:spcBef>
              <a:spcPct val="0"/>
            </a:spcBef>
            <a:spcAft>
              <a:spcPct val="35000"/>
            </a:spcAft>
          </a:pPr>
          <a:r>
            <a:rPr lang="en-US" sz="1900" kern="1200" dirty="0" smtClean="0">
              <a:solidFill>
                <a:schemeClr val="tx2"/>
              </a:solidFill>
            </a:rPr>
            <a:t>Banking system will be encouraged to meet the needs to the persons with disabilities.</a:t>
          </a:r>
          <a:endParaRPr lang="en-IN" sz="1900" kern="1200" dirty="0">
            <a:solidFill>
              <a:schemeClr val="tx2"/>
            </a:solidFill>
          </a:endParaRPr>
        </a:p>
      </dsp:txBody>
      <dsp:txXfrm>
        <a:off x="41580" y="3951480"/>
        <a:ext cx="7994002" cy="696119"/>
      </dsp:txXfrm>
    </dsp:sp>
    <dsp:sp modelId="{F2B0F474-9C4B-41B4-AB5D-304B6A741588}">
      <dsp:nvSpPr>
        <dsp:cNvPr id="0" name=""/>
        <dsp:cNvSpPr/>
      </dsp:nvSpPr>
      <dsp:spPr>
        <a:xfrm>
          <a:off x="3922" y="4736266"/>
          <a:ext cx="8069318" cy="1434274"/>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2390" tIns="36195" rIns="72390" bIns="36195" numCol="1" spcCol="1270" anchor="ctr" anchorCtr="0">
          <a:noAutofit/>
        </a:bodyPr>
        <a:lstStyle/>
        <a:p>
          <a:pPr lvl="0" algn="just" defTabSz="844550" rtl="0">
            <a:lnSpc>
              <a:spcPct val="90000"/>
            </a:lnSpc>
            <a:spcBef>
              <a:spcPct val="0"/>
            </a:spcBef>
            <a:spcAft>
              <a:spcPct val="35000"/>
            </a:spcAft>
          </a:pPr>
          <a:r>
            <a:rPr lang="en-US" sz="1900" kern="1200" dirty="0" smtClean="0">
              <a:solidFill>
                <a:schemeClr val="tx2"/>
              </a:solidFill>
            </a:rPr>
            <a:t>Communication needs of the persons with disabilities will be met by making information service and public documents accessible. Braille, tape-service, large print and other appropriate technologies will be used to provide information for the persons with visual disability.</a:t>
          </a:r>
          <a:endParaRPr lang="en-IN" sz="1900" kern="1200" dirty="0">
            <a:solidFill>
              <a:schemeClr val="tx2"/>
            </a:solidFill>
          </a:endParaRPr>
        </a:p>
      </dsp:txBody>
      <dsp:txXfrm>
        <a:off x="73937" y="4806281"/>
        <a:ext cx="7929288" cy="129424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3597" cy="340192"/>
          </a:xfrm>
          <a:prstGeom prst="rect">
            <a:avLst/>
          </a:prstGeom>
        </p:spPr>
        <p:txBody>
          <a:bodyPr vert="horz" lIns="93876" tIns="46938" rIns="93876" bIns="46938"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624521" y="0"/>
            <a:ext cx="4303597" cy="340192"/>
          </a:xfrm>
          <a:prstGeom prst="rect">
            <a:avLst/>
          </a:prstGeom>
        </p:spPr>
        <p:txBody>
          <a:bodyPr vert="horz" lIns="93876" tIns="46938" rIns="93876" bIns="46938" rtlCol="0"/>
          <a:lstStyle>
            <a:lvl1pPr algn="r" eaLnBrk="1" hangingPunct="1">
              <a:defRPr sz="1200">
                <a:latin typeface="Arial" charset="0"/>
                <a:cs typeface="Arial" charset="0"/>
              </a:defRPr>
            </a:lvl1pPr>
          </a:lstStyle>
          <a:p>
            <a:pPr>
              <a:defRPr/>
            </a:pPr>
            <a:fld id="{8B88373B-54FB-4932-BD64-51522A61B38F}" type="datetimeFigureOut">
              <a:rPr lang="en-US"/>
              <a:pPr>
                <a:defRPr/>
              </a:pPr>
              <a:t>1/24/18</a:t>
            </a:fld>
            <a:endParaRPr lang="en-US"/>
          </a:p>
        </p:txBody>
      </p:sp>
      <p:sp>
        <p:nvSpPr>
          <p:cNvPr id="4" name="Footer Placeholder 3"/>
          <p:cNvSpPr>
            <a:spLocks noGrp="1"/>
          </p:cNvSpPr>
          <p:nvPr>
            <p:ph type="ftr" sz="quarter" idx="2"/>
          </p:nvPr>
        </p:nvSpPr>
        <p:spPr>
          <a:xfrm>
            <a:off x="3" y="6455944"/>
            <a:ext cx="4303597" cy="340192"/>
          </a:xfrm>
          <a:prstGeom prst="rect">
            <a:avLst/>
          </a:prstGeom>
        </p:spPr>
        <p:txBody>
          <a:bodyPr vert="horz" lIns="93876" tIns="46938" rIns="93876" bIns="46938"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624521" y="6455944"/>
            <a:ext cx="4303597" cy="340192"/>
          </a:xfrm>
          <a:prstGeom prst="rect">
            <a:avLst/>
          </a:prstGeom>
        </p:spPr>
        <p:txBody>
          <a:bodyPr vert="horz" wrap="square" lIns="93876" tIns="46938" rIns="93876" bIns="46938" numCol="1" anchor="b" anchorCtr="0" compatLnSpc="1">
            <a:prstTxWarp prst="textNoShape">
              <a:avLst/>
            </a:prstTxWarp>
          </a:bodyPr>
          <a:lstStyle>
            <a:lvl1pPr algn="r" eaLnBrk="1" hangingPunct="1">
              <a:defRPr sz="1200"/>
            </a:lvl1pPr>
          </a:lstStyle>
          <a:p>
            <a:fld id="{1C8C34DB-925B-4D92-B571-CC342084719E}" type="slidenum">
              <a:rPr lang="en-US" altLang="en-US"/>
              <a:pPr/>
              <a:t>‹#›</a:t>
            </a:fld>
            <a:endParaRPr lang="en-US" altLang="en-US"/>
          </a:p>
        </p:txBody>
      </p:sp>
    </p:spTree>
    <p:extLst>
      <p:ext uri="{BB962C8B-B14F-4D97-AF65-F5344CB8AC3E}">
        <p14:creationId xmlns:p14="http://schemas.microsoft.com/office/powerpoint/2010/main" val="310060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3597" cy="340192"/>
          </a:xfrm>
          <a:prstGeom prst="rect">
            <a:avLst/>
          </a:prstGeom>
        </p:spPr>
        <p:txBody>
          <a:bodyPr vert="horz" lIns="93876" tIns="46938" rIns="93876" bIns="46938"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5624521" y="0"/>
            <a:ext cx="4303597" cy="340192"/>
          </a:xfrm>
          <a:prstGeom prst="rect">
            <a:avLst/>
          </a:prstGeom>
        </p:spPr>
        <p:txBody>
          <a:bodyPr vert="horz" lIns="93876" tIns="46938" rIns="93876" bIns="46938" rtlCol="0"/>
          <a:lstStyle>
            <a:lvl1pPr algn="r" eaLnBrk="1" hangingPunct="1">
              <a:defRPr sz="1200">
                <a:latin typeface="Arial" charset="0"/>
                <a:cs typeface="Arial" charset="0"/>
              </a:defRPr>
            </a:lvl1pPr>
          </a:lstStyle>
          <a:p>
            <a:pPr>
              <a:defRPr/>
            </a:pPr>
            <a:fld id="{877880B8-3CDD-4B4F-8F19-98ECD1B5DDB1}" type="datetimeFigureOut">
              <a:rPr lang="en-US"/>
              <a:pPr>
                <a:defRPr/>
              </a:pPr>
              <a:t>1/24/18</a:t>
            </a:fld>
            <a:endParaRPr lang="en-US"/>
          </a:p>
        </p:txBody>
      </p:sp>
      <p:sp>
        <p:nvSpPr>
          <p:cNvPr id="4" name="Slide Image Placeholder 3"/>
          <p:cNvSpPr>
            <a:spLocks noGrp="1" noRot="1" noChangeAspect="1"/>
          </p:cNvSpPr>
          <p:nvPr>
            <p:ph type="sldImg" idx="2"/>
          </p:nvPr>
        </p:nvSpPr>
        <p:spPr>
          <a:xfrm>
            <a:off x="3124200" y="509588"/>
            <a:ext cx="3681413" cy="2549525"/>
          </a:xfrm>
          <a:prstGeom prst="rect">
            <a:avLst/>
          </a:prstGeom>
          <a:noFill/>
          <a:ln w="12700">
            <a:solidFill>
              <a:prstClr val="black"/>
            </a:solidFill>
          </a:ln>
        </p:spPr>
        <p:txBody>
          <a:bodyPr vert="horz" lIns="93876" tIns="46938" rIns="93876" bIns="46938" rtlCol="0" anchor="ctr"/>
          <a:lstStyle/>
          <a:p>
            <a:pPr lvl="0"/>
            <a:endParaRPr lang="en-US" noProof="0" smtClean="0"/>
          </a:p>
        </p:txBody>
      </p:sp>
      <p:sp>
        <p:nvSpPr>
          <p:cNvPr id="5" name="Notes Placeholder 4"/>
          <p:cNvSpPr>
            <a:spLocks noGrp="1"/>
          </p:cNvSpPr>
          <p:nvPr>
            <p:ph type="body" sz="quarter" idx="3"/>
          </p:nvPr>
        </p:nvSpPr>
        <p:spPr>
          <a:xfrm>
            <a:off x="993660" y="3229514"/>
            <a:ext cx="7942494" cy="3058647"/>
          </a:xfrm>
          <a:prstGeom prst="rect">
            <a:avLst/>
          </a:prstGeom>
        </p:spPr>
        <p:txBody>
          <a:bodyPr vert="horz" lIns="93876" tIns="46938" rIns="93876" bIns="4693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6455944"/>
            <a:ext cx="4303597" cy="340192"/>
          </a:xfrm>
          <a:prstGeom prst="rect">
            <a:avLst/>
          </a:prstGeom>
        </p:spPr>
        <p:txBody>
          <a:bodyPr vert="horz" lIns="93876" tIns="46938" rIns="93876" bIns="46938"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5624521" y="6455944"/>
            <a:ext cx="4303597" cy="340192"/>
          </a:xfrm>
          <a:prstGeom prst="rect">
            <a:avLst/>
          </a:prstGeom>
        </p:spPr>
        <p:txBody>
          <a:bodyPr vert="horz" wrap="square" lIns="93876" tIns="46938" rIns="93876" bIns="46938" numCol="1" anchor="b" anchorCtr="0" compatLnSpc="1">
            <a:prstTxWarp prst="textNoShape">
              <a:avLst/>
            </a:prstTxWarp>
          </a:bodyPr>
          <a:lstStyle>
            <a:lvl1pPr algn="r" eaLnBrk="1" hangingPunct="1">
              <a:defRPr sz="1200"/>
            </a:lvl1pPr>
          </a:lstStyle>
          <a:p>
            <a:fld id="{9B43E748-A030-464C-91F9-F8B1CCA66E44}" type="slidenum">
              <a:rPr lang="en-US" altLang="en-US"/>
              <a:pPr/>
              <a:t>‹#›</a:t>
            </a:fld>
            <a:endParaRPr lang="en-US" altLang="en-US"/>
          </a:p>
        </p:txBody>
      </p:sp>
    </p:spTree>
    <p:extLst>
      <p:ext uri="{BB962C8B-B14F-4D97-AF65-F5344CB8AC3E}">
        <p14:creationId xmlns:p14="http://schemas.microsoft.com/office/powerpoint/2010/main" val="1651479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69963" y="681038"/>
            <a:ext cx="491807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endeavor - to identify gaps &amp; formulate interventions based on the findings -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SimSun" pitchFamily="2" charset="-122"/>
              </a:defRPr>
            </a:lvl1pPr>
            <a:lvl2pPr marL="723782" indent="-278378" eaLnBrk="0" hangingPunct="0">
              <a:defRPr>
                <a:solidFill>
                  <a:schemeClr val="tx1"/>
                </a:solidFill>
                <a:latin typeface="Arial" charset="0"/>
                <a:ea typeface="SimSun" pitchFamily="2" charset="-122"/>
              </a:defRPr>
            </a:lvl2pPr>
            <a:lvl3pPr marL="1113511" indent="-222702" eaLnBrk="0" hangingPunct="0">
              <a:defRPr>
                <a:solidFill>
                  <a:schemeClr val="tx1"/>
                </a:solidFill>
                <a:latin typeface="Arial" charset="0"/>
                <a:ea typeface="SimSun" pitchFamily="2" charset="-122"/>
              </a:defRPr>
            </a:lvl3pPr>
            <a:lvl4pPr marL="1558915" indent="-222702" eaLnBrk="0" hangingPunct="0">
              <a:defRPr>
                <a:solidFill>
                  <a:schemeClr val="tx1"/>
                </a:solidFill>
                <a:latin typeface="Arial" charset="0"/>
                <a:ea typeface="SimSun" pitchFamily="2" charset="-122"/>
              </a:defRPr>
            </a:lvl4pPr>
            <a:lvl5pPr marL="2004319" indent="-222702" eaLnBrk="0" hangingPunct="0">
              <a:defRPr>
                <a:solidFill>
                  <a:schemeClr val="tx1"/>
                </a:solidFill>
                <a:latin typeface="Arial" charset="0"/>
                <a:ea typeface="SimSun" pitchFamily="2" charset="-122"/>
              </a:defRPr>
            </a:lvl5pPr>
            <a:lvl6pPr marL="2449723" indent="-222702" eaLnBrk="0" fontAlgn="base" hangingPunct="0">
              <a:spcBef>
                <a:spcPct val="0"/>
              </a:spcBef>
              <a:spcAft>
                <a:spcPct val="0"/>
              </a:spcAft>
              <a:defRPr>
                <a:solidFill>
                  <a:schemeClr val="tx1"/>
                </a:solidFill>
                <a:latin typeface="Arial" charset="0"/>
                <a:ea typeface="SimSun" pitchFamily="2" charset="-122"/>
              </a:defRPr>
            </a:lvl6pPr>
            <a:lvl7pPr marL="2895128" indent="-222702" eaLnBrk="0" fontAlgn="base" hangingPunct="0">
              <a:spcBef>
                <a:spcPct val="0"/>
              </a:spcBef>
              <a:spcAft>
                <a:spcPct val="0"/>
              </a:spcAft>
              <a:defRPr>
                <a:solidFill>
                  <a:schemeClr val="tx1"/>
                </a:solidFill>
                <a:latin typeface="Arial" charset="0"/>
                <a:ea typeface="SimSun" pitchFamily="2" charset="-122"/>
              </a:defRPr>
            </a:lvl7pPr>
            <a:lvl8pPr marL="3340532" indent="-222702" eaLnBrk="0" fontAlgn="base" hangingPunct="0">
              <a:spcBef>
                <a:spcPct val="0"/>
              </a:spcBef>
              <a:spcAft>
                <a:spcPct val="0"/>
              </a:spcAft>
              <a:defRPr>
                <a:solidFill>
                  <a:schemeClr val="tx1"/>
                </a:solidFill>
                <a:latin typeface="Arial" charset="0"/>
                <a:ea typeface="SimSun" pitchFamily="2" charset="-122"/>
              </a:defRPr>
            </a:lvl8pPr>
            <a:lvl9pPr marL="3785936" indent="-222702" eaLnBrk="0" fontAlgn="base" hangingPunct="0">
              <a:spcBef>
                <a:spcPct val="0"/>
              </a:spcBef>
              <a:spcAft>
                <a:spcPct val="0"/>
              </a:spcAft>
              <a:defRPr>
                <a:solidFill>
                  <a:schemeClr val="tx1"/>
                </a:solidFill>
                <a:latin typeface="Arial" charset="0"/>
                <a:ea typeface="SimSun" pitchFamily="2" charset="-122"/>
              </a:defRPr>
            </a:lvl9pPr>
          </a:lstStyle>
          <a:p>
            <a:pPr eaLnBrk="1" hangingPunct="1"/>
            <a:fld id="{2DD8B584-0214-43DA-A0B6-A2E4DA34B08A}" type="slidenum">
              <a:rPr lang="en-US" altLang="en-US" smtClean="0"/>
              <a:pPr eaLnBrk="1" hangingPunct="1"/>
              <a:t>13</a:t>
            </a:fld>
            <a:endParaRPr lang="en-US" altLang="en-US" smtClean="0"/>
          </a:p>
        </p:txBody>
      </p:sp>
    </p:spTree>
    <p:extLst>
      <p:ext uri="{BB962C8B-B14F-4D97-AF65-F5344CB8AC3E}">
        <p14:creationId xmlns:p14="http://schemas.microsoft.com/office/powerpoint/2010/main" val="174864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124200" y="509588"/>
            <a:ext cx="3683000"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992982" y="3228895"/>
            <a:ext cx="7943849" cy="3058954"/>
          </a:xfrm>
          <a:prstGeom prst="rect">
            <a:avLst/>
          </a:prstGeom>
        </p:spPr>
        <p:txBody>
          <a:bodyPr lIns="91425" tIns="91425" rIns="91425" bIns="91425" anchor="t" anchorCtr="0">
            <a:noAutofit/>
          </a:bodyPr>
          <a:lstStyle/>
          <a:p>
            <a:pPr lvl="0">
              <a:lnSpc>
                <a:spcPct val="100000"/>
              </a:lnSpc>
              <a:spcAft>
                <a:spcPts val="0"/>
              </a:spcAft>
            </a:pPr>
            <a:r>
              <a:rPr lang="en-US" sz="1100" b="1" dirty="0" smtClean="0">
                <a:solidFill>
                  <a:schemeClr val="bg2"/>
                </a:solidFill>
                <a:latin typeface="Raleway" charset="0"/>
              </a:rPr>
              <a:t>Voters with disability mapped to know their type of disability</a:t>
            </a:r>
          </a:p>
          <a:p>
            <a:pPr lvl="0">
              <a:lnSpc>
                <a:spcPct val="100000"/>
              </a:lnSpc>
              <a:spcAft>
                <a:spcPts val="0"/>
              </a:spcAft>
            </a:pPr>
            <a:r>
              <a:rPr lang="en-US" sz="1100" b="1" dirty="0" smtClean="0">
                <a:solidFill>
                  <a:schemeClr val="bg2"/>
                </a:solidFill>
                <a:latin typeface="Raleway" charset="0"/>
              </a:rPr>
              <a:t>Online facilitation and mobile applications to register as disabled elector ; requisite assistance provided at polling booths </a:t>
            </a:r>
          </a:p>
          <a:p>
            <a:pPr lvl="0">
              <a:lnSpc>
                <a:spcPct val="100000"/>
              </a:lnSpc>
              <a:spcAft>
                <a:spcPts val="0"/>
              </a:spcAft>
            </a:pPr>
            <a:r>
              <a:rPr lang="en-US" sz="1100" b="1" dirty="0" smtClean="0">
                <a:solidFill>
                  <a:schemeClr val="bg2"/>
                </a:solidFill>
                <a:latin typeface="Raleway" charset="0"/>
              </a:rPr>
              <a:t>Facilities available given wide publicity to encourage </a:t>
            </a:r>
            <a:r>
              <a:rPr lang="en-US" sz="1100" b="1" dirty="0" err="1" smtClean="0">
                <a:solidFill>
                  <a:schemeClr val="bg2"/>
                </a:solidFill>
                <a:latin typeface="Raleway" charset="0"/>
              </a:rPr>
              <a:t>PwDs</a:t>
            </a:r>
            <a:r>
              <a:rPr lang="en-US" sz="1100" b="1" dirty="0" smtClean="0">
                <a:solidFill>
                  <a:schemeClr val="bg2"/>
                </a:solidFill>
                <a:latin typeface="Raleway" charset="0"/>
              </a:rPr>
              <a:t> to exercise their franchise</a:t>
            </a:r>
          </a:p>
          <a:p>
            <a:pPr lvl="0">
              <a:lnSpc>
                <a:spcPct val="100000"/>
              </a:lnSpc>
              <a:spcAft>
                <a:spcPts val="0"/>
              </a:spcAft>
            </a:pPr>
            <a:r>
              <a:rPr lang="en-US" sz="1100" b="1" dirty="0" smtClean="0">
                <a:solidFill>
                  <a:schemeClr val="bg2"/>
                </a:solidFill>
                <a:latin typeface="Raleway" charset="0"/>
              </a:rPr>
              <a:t>Voter Guides in Braille</a:t>
            </a:r>
          </a:p>
          <a:p>
            <a:pPr lvl="0">
              <a:lnSpc>
                <a:spcPct val="100000"/>
              </a:lnSpc>
              <a:spcAft>
                <a:spcPts val="0"/>
              </a:spcAft>
            </a:pPr>
            <a:r>
              <a:rPr lang="en-US" sz="1100" b="1" dirty="0" smtClean="0">
                <a:solidFill>
                  <a:schemeClr val="bg2"/>
                </a:solidFill>
                <a:latin typeface="Raleway" charset="0"/>
              </a:rPr>
              <a:t>Special outreach through Civil Society and Celebrities </a:t>
            </a:r>
            <a:endParaRPr lang="en" sz="1100" b="1" dirty="0" smtClean="0">
              <a:solidFill>
                <a:schemeClr val="bg2"/>
              </a:solidFill>
              <a:latin typeface="Raleway" charset="0"/>
            </a:endParaRPr>
          </a:p>
          <a:p>
            <a:pPr lvl="0" rtl="0">
              <a:spcBef>
                <a:spcPts val="0"/>
              </a:spcBef>
              <a:buNone/>
            </a:pPr>
            <a:endParaRPr/>
          </a:p>
        </p:txBody>
      </p:sp>
    </p:spTree>
    <p:extLst>
      <p:ext uri="{BB962C8B-B14F-4D97-AF65-F5344CB8AC3E}">
        <p14:creationId xmlns:p14="http://schemas.microsoft.com/office/powerpoint/2010/main" val="86155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124200" y="509588"/>
            <a:ext cx="3683000"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992982" y="3228895"/>
            <a:ext cx="7943849" cy="3058954"/>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2711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normAutofit/>
          </a:bodyPr>
          <a:lstStyle>
            <a:lvl1pPr algn="ctr">
              <a:defRPr sz="3200" b="1"/>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54514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73797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46653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p:spTree>
      <p:nvGrpSpPr>
        <p:cNvPr id="1" name="Shape 44"/>
        <p:cNvGrpSpPr/>
        <p:nvPr/>
      </p:nvGrpSpPr>
      <p:grpSpPr>
        <a:xfrm>
          <a:off x="0" y="0"/>
          <a:ext cx="0" cy="0"/>
          <a:chOff x="0" y="0"/>
          <a:chExt cx="0" cy="0"/>
        </a:xfrm>
      </p:grpSpPr>
      <p:cxnSp>
        <p:nvCxnSpPr>
          <p:cNvPr id="45" name="Shape 45"/>
          <p:cNvCxnSpPr/>
          <p:nvPr/>
        </p:nvCxnSpPr>
        <p:spPr>
          <a:xfrm>
            <a:off x="460631" y="554200"/>
            <a:ext cx="198575"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306695" y="949520"/>
            <a:ext cx="6764550" cy="5114000"/>
          </a:xfrm>
          <a:prstGeom prst="rect">
            <a:avLst/>
          </a:prstGeom>
        </p:spPr>
        <p:txBody>
          <a:bodyPr lIns="107269" tIns="107269" rIns="107269" bIns="107269" anchor="ctr" anchorCtr="0"/>
          <a:lstStyle>
            <a:lvl1pPr lvl="0">
              <a:spcBef>
                <a:spcPts val="0"/>
              </a:spcBef>
              <a:buClr>
                <a:schemeClr val="lt1"/>
              </a:buClr>
              <a:buSzPct val="100000"/>
              <a:defRPr sz="5600">
                <a:solidFill>
                  <a:schemeClr val="lt1"/>
                </a:solidFill>
              </a:defRPr>
            </a:lvl1pPr>
            <a:lvl2pPr lvl="1">
              <a:spcBef>
                <a:spcPts val="0"/>
              </a:spcBef>
              <a:buClr>
                <a:schemeClr val="lt1"/>
              </a:buClr>
              <a:buSzPct val="100000"/>
              <a:defRPr sz="5600">
                <a:solidFill>
                  <a:schemeClr val="lt1"/>
                </a:solidFill>
              </a:defRPr>
            </a:lvl2pPr>
            <a:lvl3pPr lvl="2">
              <a:spcBef>
                <a:spcPts val="0"/>
              </a:spcBef>
              <a:buClr>
                <a:schemeClr val="lt1"/>
              </a:buClr>
              <a:buSzPct val="100000"/>
              <a:defRPr sz="5600">
                <a:solidFill>
                  <a:schemeClr val="lt1"/>
                </a:solidFill>
              </a:defRPr>
            </a:lvl3pPr>
            <a:lvl4pPr lvl="3">
              <a:spcBef>
                <a:spcPts val="0"/>
              </a:spcBef>
              <a:buClr>
                <a:schemeClr val="lt1"/>
              </a:buClr>
              <a:buSzPct val="100000"/>
              <a:defRPr sz="5600">
                <a:solidFill>
                  <a:schemeClr val="lt1"/>
                </a:solidFill>
              </a:defRPr>
            </a:lvl4pPr>
            <a:lvl5pPr lvl="4">
              <a:spcBef>
                <a:spcPts val="0"/>
              </a:spcBef>
              <a:buClr>
                <a:schemeClr val="lt1"/>
              </a:buClr>
              <a:buSzPct val="100000"/>
              <a:defRPr sz="5600">
                <a:solidFill>
                  <a:schemeClr val="lt1"/>
                </a:solidFill>
              </a:defRPr>
            </a:lvl5pPr>
            <a:lvl6pPr lvl="5">
              <a:spcBef>
                <a:spcPts val="0"/>
              </a:spcBef>
              <a:buClr>
                <a:schemeClr val="lt1"/>
              </a:buClr>
              <a:buSzPct val="100000"/>
              <a:defRPr sz="5600">
                <a:solidFill>
                  <a:schemeClr val="lt1"/>
                </a:solidFill>
              </a:defRPr>
            </a:lvl6pPr>
            <a:lvl7pPr lvl="6">
              <a:spcBef>
                <a:spcPts val="0"/>
              </a:spcBef>
              <a:buClr>
                <a:schemeClr val="lt1"/>
              </a:buClr>
              <a:buSzPct val="100000"/>
              <a:defRPr sz="5600">
                <a:solidFill>
                  <a:schemeClr val="lt1"/>
                </a:solidFill>
              </a:defRPr>
            </a:lvl7pPr>
            <a:lvl8pPr lvl="7">
              <a:spcBef>
                <a:spcPts val="0"/>
              </a:spcBef>
              <a:buClr>
                <a:schemeClr val="lt1"/>
              </a:buClr>
              <a:buSzPct val="100000"/>
              <a:defRPr sz="5600">
                <a:solidFill>
                  <a:schemeClr val="lt1"/>
                </a:solidFill>
              </a:defRPr>
            </a:lvl8pPr>
            <a:lvl9pPr lvl="8">
              <a:spcBef>
                <a:spcPts val="0"/>
              </a:spcBef>
              <a:buClr>
                <a:schemeClr val="lt1"/>
              </a:buClr>
              <a:buSzPct val="100000"/>
              <a:defRPr sz="5600">
                <a:solidFill>
                  <a:schemeClr val="lt1"/>
                </a:solidFill>
              </a:defRPr>
            </a:lvl9pPr>
          </a:lstStyle>
          <a:p>
            <a:endParaRPr/>
          </a:p>
        </p:txBody>
      </p:sp>
      <p:sp>
        <p:nvSpPr>
          <p:cNvPr id="47" name="Shape 47"/>
          <p:cNvSpPr txBox="1">
            <a:spLocks noGrp="1"/>
          </p:cNvSpPr>
          <p:nvPr>
            <p:ph type="sldNum" idx="12"/>
          </p:nvPr>
        </p:nvSpPr>
        <p:spPr>
          <a:xfrm>
            <a:off x="7099300" y="6251677"/>
            <a:ext cx="2701291" cy="524800"/>
          </a:xfrm>
          <a:prstGeom prst="rect">
            <a:avLst/>
          </a:prstGeom>
        </p:spPr>
        <p:txBody>
          <a:bodyPr lIns="107269" tIns="107269" rIns="107269" bIns="107269" anchor="ctr" anchorCtr="0">
            <a:noAutofit/>
          </a:bodyPr>
          <a:lstStyle>
            <a:lvl1pPr>
              <a:defRPr/>
            </a:lvl1pPr>
          </a:lstStyle>
          <a:p>
            <a:r>
              <a:rPr lang="en" dirty="0" smtClean="0">
                <a:solidFill>
                  <a:schemeClr val="lt1"/>
                </a:solidFill>
              </a:rPr>
              <a:t>Election Commission of India</a:t>
            </a:r>
            <a:endParaRPr lang="en" dirty="0">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60631" y="554200"/>
            <a:ext cx="198575"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46125" y="1248800"/>
            <a:ext cx="3042000" cy="1007600"/>
          </a:xfrm>
          <a:prstGeom prst="rect">
            <a:avLst/>
          </a:prstGeom>
        </p:spPr>
        <p:txBody>
          <a:bodyPr lIns="107269" tIns="107269" rIns="107269" bIns="107269" anchor="b"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
        <p:nvSpPr>
          <p:cNvPr id="42" name="Shape 42"/>
          <p:cNvSpPr txBox="1">
            <a:spLocks noGrp="1"/>
          </p:cNvSpPr>
          <p:nvPr>
            <p:ph type="body" idx="1"/>
          </p:nvPr>
        </p:nvSpPr>
        <p:spPr>
          <a:xfrm>
            <a:off x="346125" y="2462404"/>
            <a:ext cx="3042000" cy="3741600"/>
          </a:xfrm>
          <a:prstGeom prst="rect">
            <a:avLst/>
          </a:prstGeom>
        </p:spPr>
        <p:txBody>
          <a:bodyPr lIns="107269" tIns="107269" rIns="107269" bIns="107269" anchor="t" anchorCtr="0"/>
          <a:lstStyle>
            <a:lvl1pPr lvl="0">
              <a:spcBef>
                <a:spcPts val="0"/>
              </a:spcBef>
              <a:buSzPct val="100000"/>
              <a:defRPr sz="1400"/>
            </a:lvl1pPr>
            <a:lvl2pPr lvl="1">
              <a:spcBef>
                <a:spcPts val="0"/>
              </a:spcBef>
              <a:buSzPct val="100000"/>
              <a:defRPr sz="1400"/>
            </a:lvl2pPr>
            <a:lvl3pPr lvl="2">
              <a:spcBef>
                <a:spcPts val="0"/>
              </a:spcBef>
              <a:buSzPct val="100000"/>
              <a:defRPr sz="1400"/>
            </a:lvl3pPr>
            <a:lvl4pPr lvl="3">
              <a:spcBef>
                <a:spcPts val="0"/>
              </a:spcBef>
              <a:buSzPct val="100000"/>
              <a:defRPr sz="1400"/>
            </a:lvl4pPr>
            <a:lvl5pPr lvl="4">
              <a:spcBef>
                <a:spcPts val="0"/>
              </a:spcBef>
              <a:buSzPct val="100000"/>
              <a:defRPr sz="1400"/>
            </a:lvl5pPr>
            <a:lvl6pPr lvl="5">
              <a:spcBef>
                <a:spcPts val="0"/>
              </a:spcBef>
              <a:buSzPct val="100000"/>
              <a:defRPr sz="1400"/>
            </a:lvl6pPr>
            <a:lvl7pPr lvl="6">
              <a:spcBef>
                <a:spcPts val="0"/>
              </a:spcBef>
              <a:buSzPct val="100000"/>
              <a:defRPr sz="1400"/>
            </a:lvl7pPr>
            <a:lvl8pPr lvl="7">
              <a:spcBef>
                <a:spcPts val="0"/>
              </a:spcBef>
              <a:buSzPct val="100000"/>
              <a:defRPr sz="1400"/>
            </a:lvl8pPr>
            <a:lvl9pPr lvl="8">
              <a:spcBef>
                <a:spcPts val="0"/>
              </a:spcBef>
              <a:buSzPct val="100000"/>
              <a:defRPr sz="1400"/>
            </a:lvl9pPr>
          </a:lstStyle>
          <a:p>
            <a:endParaRPr/>
          </a:p>
        </p:txBody>
      </p:sp>
      <p:sp>
        <p:nvSpPr>
          <p:cNvPr id="43" name="Shape 43"/>
          <p:cNvSpPr txBox="1">
            <a:spLocks noGrp="1"/>
          </p:cNvSpPr>
          <p:nvPr>
            <p:ph type="sldNum" idx="12"/>
          </p:nvPr>
        </p:nvSpPr>
        <p:spPr>
          <a:xfrm>
            <a:off x="9206166" y="6251677"/>
            <a:ext cx="594425" cy="524800"/>
          </a:xfrm>
          <a:prstGeom prst="rect">
            <a:avLst/>
          </a:prstGeom>
        </p:spPr>
        <p:txBody>
          <a:bodyPr lIns="107269" tIns="107269" rIns="107269" bIns="107269" anchor="ctr" anchorCtr="0">
            <a:noAutofit/>
          </a:bodyPr>
          <a:lstStyle/>
          <a:p>
            <a:pPr>
              <a:spcBef>
                <a:spcPts val="0"/>
              </a:spcBef>
            </a:pPr>
            <a:fld id="{00000000-1234-1234-1234-123412341234}" type="slidenum">
              <a:rPr lang="en" smtClean="0"/>
              <a:pPr>
                <a:spcBef>
                  <a:spcPts val="0"/>
                </a:spcBef>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0088"/>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
        <p:nvSpPr>
          <p:cNvPr id="7" name="Rectangle 6"/>
          <p:cNvSpPr/>
          <p:nvPr userDrawn="1"/>
        </p:nvSpPr>
        <p:spPr>
          <a:xfrm>
            <a:off x="652817" y="1353"/>
            <a:ext cx="8618220" cy="124447"/>
          </a:xfrm>
          <a:prstGeom prst="rect">
            <a:avLst/>
          </a:prstGeom>
          <a:solidFill>
            <a:srgbClr val="D557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SG" kern="0">
              <a:solidFill>
                <a:prstClr val="white"/>
              </a:solidFill>
              <a:sym typeface="Arial"/>
            </a:endParaRPr>
          </a:p>
        </p:txBody>
      </p:sp>
      <p:sp>
        <p:nvSpPr>
          <p:cNvPr id="8" name="Rectangle 7"/>
          <p:cNvSpPr/>
          <p:nvPr userDrawn="1"/>
        </p:nvSpPr>
        <p:spPr>
          <a:xfrm>
            <a:off x="652817" y="1216454"/>
            <a:ext cx="8618220" cy="124447"/>
          </a:xfrm>
          <a:prstGeom prst="rect">
            <a:avLst/>
          </a:prstGeom>
          <a:solidFill>
            <a:srgbClr val="2B6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SG" kern="0">
              <a:solidFill>
                <a:prstClr val="white"/>
              </a:solidFill>
              <a:sym typeface="Arial"/>
            </a:endParaRPr>
          </a:p>
        </p:txBody>
      </p:sp>
    </p:spTree>
    <p:extLst>
      <p:ext uri="{BB962C8B-B14F-4D97-AF65-F5344CB8AC3E}">
        <p14:creationId xmlns:p14="http://schemas.microsoft.com/office/powerpoint/2010/main" val="191796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normAutofit/>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20872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55014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54028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4049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579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7530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09DDA-6698-4641-A271-AC6DAF6D3289}" type="datetimeFigureOut">
              <a:rPr lang="en-SG" smtClean="0">
                <a:solidFill>
                  <a:prstClr val="black">
                    <a:tint val="75000"/>
                  </a:prstClr>
                </a:solidFill>
              </a:rPr>
              <a:pPr/>
              <a:t>24/1/18</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0BEB19AA-63C2-44C9-9402-F2203E998D2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6995796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eaLnBrk="1" fontAlgn="auto" hangingPunct="1">
              <a:spcBef>
                <a:spcPts val="0"/>
              </a:spcBef>
              <a:spcAft>
                <a:spcPts val="0"/>
              </a:spcAft>
            </a:pPr>
            <a:fld id="{8DF09DDA-6698-4641-A271-AC6DAF6D3289}" type="datetimeFigureOut">
              <a:rPr lang="en-SG" kern="0" smtClean="0">
                <a:solidFill>
                  <a:prstClr val="black">
                    <a:tint val="75000"/>
                  </a:prstClr>
                </a:solidFill>
                <a:latin typeface="Arial"/>
                <a:cs typeface="Arial"/>
                <a:sym typeface="Arial"/>
              </a:rPr>
              <a:pPr eaLnBrk="1" fontAlgn="auto" hangingPunct="1">
                <a:spcBef>
                  <a:spcPts val="0"/>
                </a:spcBef>
                <a:spcAft>
                  <a:spcPts val="0"/>
                </a:spcAft>
              </a:pPr>
              <a:t>24/1/18</a:t>
            </a:fld>
            <a:endParaRPr lang="en-SG"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eaLnBrk="1" fontAlgn="auto" hangingPunct="1">
              <a:spcBef>
                <a:spcPts val="0"/>
              </a:spcBef>
              <a:spcAft>
                <a:spcPts val="0"/>
              </a:spcAft>
            </a:pPr>
            <a:endParaRPr lang="en-SG"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eaLnBrk="1" fontAlgn="auto" hangingPunct="1">
              <a:spcBef>
                <a:spcPts val="0"/>
              </a:spcBef>
              <a:spcAft>
                <a:spcPts val="0"/>
              </a:spcAft>
            </a:pPr>
            <a:fld id="{0BEB19AA-63C2-44C9-9402-F2203E998D23}" type="slidenum">
              <a:rPr lang="en-SG" kern="0" smtClean="0">
                <a:solidFill>
                  <a:prstClr val="black">
                    <a:tint val="75000"/>
                  </a:prstClr>
                </a:solidFill>
                <a:latin typeface="Arial"/>
                <a:cs typeface="Arial"/>
                <a:sym typeface="Arial"/>
              </a:rPr>
              <a:pPr eaLnBrk="1" fontAlgn="auto" hangingPunct="1">
                <a:spcBef>
                  <a:spcPts val="0"/>
                </a:spcBef>
                <a:spcAft>
                  <a:spcPts val="0"/>
                </a:spcAft>
              </a:pPr>
              <a:t>‹#›</a:t>
            </a:fld>
            <a:endParaRPr lang="en-SG"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97575715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Lst>
  <p:txStyles>
    <p:titleStyle>
      <a:lvl1pPr algn="l" defTabSz="74295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4800600"/>
            <a:ext cx="6400800" cy="1219200"/>
          </a:xfrm>
        </p:spPr>
        <p:txBody>
          <a:bodyPr>
            <a:normAutofit fontScale="90000"/>
          </a:bodyPr>
          <a:lstStyle/>
          <a:p>
            <a:pPr algn="r"/>
            <a:r>
              <a:rPr lang="en-US" sz="4400" dirty="0" smtClean="0">
                <a:solidFill>
                  <a:srgbClr val="000088"/>
                </a:solidFill>
                <a:latin typeface="+mn-lt"/>
                <a:cs typeface="Gill Sans MT"/>
              </a:rPr>
              <a:t/>
            </a:r>
            <a:br>
              <a:rPr lang="en-US" sz="4400" dirty="0" smtClean="0">
                <a:solidFill>
                  <a:srgbClr val="000088"/>
                </a:solidFill>
                <a:latin typeface="+mn-lt"/>
                <a:cs typeface="Gill Sans MT"/>
              </a:rPr>
            </a:br>
            <a:r>
              <a:rPr lang="en-US" sz="4400" dirty="0">
                <a:solidFill>
                  <a:srgbClr val="000088"/>
                </a:solidFill>
                <a:latin typeface="+mn-lt"/>
                <a:cs typeface="Gill Sans MT"/>
              </a:rPr>
              <a:t/>
            </a:r>
            <a:br>
              <a:rPr lang="en-US" sz="4400" dirty="0">
                <a:solidFill>
                  <a:srgbClr val="000088"/>
                </a:solidFill>
                <a:latin typeface="+mn-lt"/>
                <a:cs typeface="Gill Sans MT"/>
              </a:rPr>
            </a:br>
            <a:r>
              <a:rPr lang="en-US" sz="3600" dirty="0" smtClean="0">
                <a:solidFill>
                  <a:srgbClr val="000088"/>
                </a:solidFill>
                <a:latin typeface="+mn-lt"/>
                <a:cs typeface="Gill Sans MT"/>
              </a:rPr>
              <a:t/>
            </a:r>
            <a:br>
              <a:rPr lang="en-US" sz="3600" dirty="0" smtClean="0">
                <a:solidFill>
                  <a:srgbClr val="000088"/>
                </a:solidFill>
                <a:latin typeface="+mn-lt"/>
                <a:cs typeface="Gill Sans MT"/>
              </a:rPr>
            </a:br>
            <a:r>
              <a:rPr lang="en-US" sz="3600" dirty="0" smtClean="0">
                <a:solidFill>
                  <a:srgbClr val="000088"/>
                </a:solidFill>
                <a:latin typeface="+mn-lt"/>
                <a:cs typeface="Gill Sans MT"/>
              </a:rPr>
              <a:t/>
            </a:r>
            <a:br>
              <a:rPr lang="en-US" sz="3600" dirty="0" smtClean="0">
                <a:solidFill>
                  <a:srgbClr val="000088"/>
                </a:solidFill>
                <a:latin typeface="+mn-lt"/>
                <a:cs typeface="Gill Sans MT"/>
              </a:rPr>
            </a:br>
            <a:r>
              <a:rPr lang="en-US" sz="3600" dirty="0" smtClean="0">
                <a:latin typeface="+mn-lt"/>
                <a:cs typeface="Gill Sans MT"/>
              </a:rPr>
              <a:t>Umesh Sinha</a:t>
            </a:r>
            <a:br>
              <a:rPr lang="en-US" sz="3600" dirty="0" smtClean="0">
                <a:latin typeface="+mn-lt"/>
                <a:cs typeface="Gill Sans MT"/>
              </a:rPr>
            </a:br>
            <a:r>
              <a:rPr lang="en-US" sz="3100" dirty="0" smtClean="0">
                <a:latin typeface="+mn-lt"/>
                <a:cs typeface="Gill Sans MT"/>
              </a:rPr>
              <a:t>Senior Deputy Election Commissioner</a:t>
            </a:r>
            <a:endParaRPr lang="en-US" dirty="0">
              <a:latin typeface="+mn-lt"/>
              <a:cs typeface="Gill Sans MT"/>
            </a:endParaRPr>
          </a:p>
        </p:txBody>
      </p:sp>
      <p:sp>
        <p:nvSpPr>
          <p:cNvPr id="3" name="Title 1"/>
          <p:cNvSpPr txBox="1">
            <a:spLocks/>
          </p:cNvSpPr>
          <p:nvPr/>
        </p:nvSpPr>
        <p:spPr>
          <a:xfrm>
            <a:off x="533400" y="533400"/>
            <a:ext cx="5410200" cy="5257800"/>
          </a:xfrm>
          <a:prstGeom prst="rect">
            <a:avLst/>
          </a:prstGeom>
        </p:spPr>
        <p:txBody>
          <a:bodyPr vert="horz" lIns="91440" tIns="45720" rIns="91440" bIns="45720" rtlCol="0" anchor="b">
            <a:normAutofit fontScale="97500" lnSpcReduction="10000"/>
          </a:bodyPr>
          <a:lstStyle/>
          <a:p>
            <a:pPr marL="0" marR="0" lvl="0" indent="0" defTabSz="742950" rtl="0" eaLnBrk="1" fontAlgn="auto" latinLnBrk="0" hangingPunct="1">
              <a:spcBef>
                <a:spcPct val="0"/>
              </a:spcBef>
              <a:spcAft>
                <a:spcPts val="0"/>
              </a:spcAft>
              <a:buClrTx/>
              <a:buSzTx/>
              <a:buFontTx/>
              <a:buNone/>
              <a:tabLst/>
              <a:defRPr/>
            </a:pPr>
            <a:r>
              <a:rPr kumimoji="0" lang="en-US" sz="1400" b="1" i="0" u="none" strike="noStrike" kern="1200" cap="none" spc="0" normalizeH="0" baseline="0" noProof="0" dirty="0" smtClean="0">
                <a:ln>
                  <a:noFill/>
                </a:ln>
                <a:solidFill>
                  <a:srgbClr val="000088"/>
                </a:solidFill>
                <a:effectLst/>
                <a:uLnTx/>
                <a:uFillTx/>
                <a:latin typeface="+mn-lt"/>
                <a:ea typeface="+mj-ea"/>
                <a:cs typeface="Gill Sans MT"/>
              </a:rPr>
              <a:t/>
            </a:r>
            <a:br>
              <a:rPr kumimoji="0" lang="en-US" sz="1400" b="1" i="0" u="none" strike="noStrike" kern="1200" cap="none" spc="0" normalizeH="0" baseline="0" noProof="0" dirty="0" smtClean="0">
                <a:ln>
                  <a:noFill/>
                </a:ln>
                <a:solidFill>
                  <a:srgbClr val="000088"/>
                </a:solidFill>
                <a:effectLst/>
                <a:uLnTx/>
                <a:uFillTx/>
                <a:latin typeface="+mn-lt"/>
                <a:ea typeface="+mj-ea"/>
                <a:cs typeface="Gill Sans MT"/>
              </a:rPr>
            </a:br>
            <a:r>
              <a:rPr kumimoji="0" lang="en-US" sz="1400" b="1" i="0" u="none" strike="noStrike" kern="1200" cap="none" spc="0" normalizeH="0" baseline="0" noProof="0" dirty="0" smtClean="0">
                <a:ln>
                  <a:noFill/>
                </a:ln>
                <a:solidFill>
                  <a:srgbClr val="000088"/>
                </a:solidFill>
                <a:effectLst/>
                <a:uLnTx/>
                <a:uFillTx/>
                <a:latin typeface="+mn-lt"/>
                <a:ea typeface="+mj-ea"/>
                <a:cs typeface="Gill Sans MT"/>
              </a:rPr>
              <a:t/>
            </a:r>
            <a:br>
              <a:rPr kumimoji="0" lang="en-US" sz="1400" b="1" i="0" u="none" strike="noStrike" kern="1200" cap="none" spc="0" normalizeH="0" baseline="0" noProof="0" dirty="0" smtClean="0">
                <a:ln>
                  <a:noFill/>
                </a:ln>
                <a:solidFill>
                  <a:srgbClr val="000088"/>
                </a:solidFill>
                <a:effectLst/>
                <a:uLnTx/>
                <a:uFillTx/>
                <a:latin typeface="+mn-lt"/>
                <a:ea typeface="+mj-ea"/>
                <a:cs typeface="Gill Sans MT"/>
              </a:rPr>
            </a:br>
            <a:endParaRPr kumimoji="0" lang="en-US" sz="1400" b="1" i="0" u="none" strike="noStrike" kern="1200" cap="none" spc="0" normalizeH="0" baseline="0" noProof="0" dirty="0" smtClean="0">
              <a:ln>
                <a:noFill/>
              </a:ln>
              <a:solidFill>
                <a:srgbClr val="000088"/>
              </a:solidFill>
              <a:effectLst/>
              <a:uLnTx/>
              <a:uFillTx/>
              <a:latin typeface="+mn-lt"/>
              <a:ea typeface="+mj-ea"/>
              <a:cs typeface="Gill Sans MT"/>
            </a:endParaRPr>
          </a:p>
          <a:p>
            <a:pPr marL="0" marR="0" lvl="0" indent="0" defTabSz="742950" rtl="0" eaLnBrk="1" fontAlgn="auto" latinLnBrk="0" hangingPunct="1">
              <a:spcBef>
                <a:spcPct val="0"/>
              </a:spcBef>
              <a:spcAft>
                <a:spcPts val="0"/>
              </a:spcAft>
              <a:buClrTx/>
              <a:buSzTx/>
              <a:buFontTx/>
              <a:buNone/>
              <a:tabLst/>
              <a:defRPr/>
            </a:pPr>
            <a:r>
              <a:rPr kumimoji="0" lang="en-US" sz="4900" i="0" u="none" strike="noStrike" kern="1200" cap="none" spc="0" normalizeH="0" baseline="0" noProof="0" dirty="0" smtClean="0">
                <a:ln>
                  <a:noFill/>
                </a:ln>
                <a:solidFill>
                  <a:schemeClr val="bg1"/>
                </a:solidFill>
                <a:effectLst/>
                <a:uLnTx/>
                <a:uFillTx/>
                <a:latin typeface="+mn-lt"/>
                <a:ea typeface="+mj-ea"/>
                <a:cs typeface="Gill Sans MT"/>
              </a:rPr>
              <a:t>Crossing</a:t>
            </a:r>
            <a:r>
              <a:rPr kumimoji="0" lang="en-US" sz="4900" i="0" u="none" strike="noStrike" kern="1200" cap="none" spc="0" normalizeH="0" noProof="0" dirty="0" smtClean="0">
                <a:ln>
                  <a:noFill/>
                </a:ln>
                <a:solidFill>
                  <a:schemeClr val="bg1"/>
                </a:solidFill>
                <a:effectLst/>
                <a:uLnTx/>
                <a:uFillTx/>
                <a:latin typeface="+mn-lt"/>
                <a:ea typeface="+mj-ea"/>
                <a:cs typeface="Gill Sans MT"/>
              </a:rPr>
              <a:t> the Barriers:</a:t>
            </a:r>
          </a:p>
          <a:p>
            <a:pPr marL="0" marR="0" lvl="0" indent="0" defTabSz="742950" rtl="0" eaLnBrk="1" fontAlgn="auto" latinLnBrk="0" hangingPunct="1">
              <a:spcBef>
                <a:spcPct val="0"/>
              </a:spcBef>
              <a:spcAft>
                <a:spcPts val="0"/>
              </a:spcAft>
              <a:buClrTx/>
              <a:buSzTx/>
              <a:buFontTx/>
              <a:buNone/>
              <a:tabLst/>
              <a:defRPr/>
            </a:pPr>
            <a:r>
              <a:rPr lang="en-US" sz="4100" baseline="0" dirty="0" smtClean="0">
                <a:solidFill>
                  <a:schemeClr val="accent2">
                    <a:lumMod val="75000"/>
                  </a:schemeClr>
                </a:solidFill>
                <a:latin typeface="+mn-lt"/>
                <a:ea typeface="+mj-ea"/>
                <a:cs typeface="Gill Sans MT"/>
              </a:rPr>
              <a:t>M</a:t>
            </a:r>
            <a:r>
              <a:rPr kumimoji="0" lang="en-US" sz="4100" i="0" u="none" strike="noStrike" kern="1200" cap="none" spc="0" normalizeH="0" baseline="0" noProof="0" dirty="0" err="1" smtClean="0">
                <a:ln>
                  <a:noFill/>
                </a:ln>
                <a:solidFill>
                  <a:schemeClr val="accent2">
                    <a:lumMod val="75000"/>
                  </a:schemeClr>
                </a:solidFill>
                <a:effectLst/>
                <a:uLnTx/>
                <a:uFillTx/>
                <a:latin typeface="+mn-lt"/>
                <a:ea typeface="+mj-ea"/>
                <a:cs typeface="Gill Sans MT"/>
              </a:rPr>
              <a:t>aking</a:t>
            </a:r>
            <a:r>
              <a:rPr kumimoji="0" lang="en-US" sz="4100" i="0" u="none" strike="noStrike" kern="1200" cap="none" spc="0" normalizeH="0" baseline="0" noProof="0" smtClean="0">
                <a:ln>
                  <a:noFill/>
                </a:ln>
                <a:solidFill>
                  <a:schemeClr val="accent2">
                    <a:lumMod val="75000"/>
                  </a:schemeClr>
                </a:solidFill>
                <a:effectLst/>
                <a:uLnTx/>
                <a:uFillTx/>
                <a:latin typeface="+mn-lt"/>
                <a:ea typeface="+mj-ea"/>
                <a:cs typeface="Gill Sans MT"/>
              </a:rPr>
              <a:t> </a:t>
            </a:r>
            <a:r>
              <a:rPr kumimoji="0" lang="en-US" sz="4100" i="0" u="none" strike="noStrike" kern="1200" cap="none" spc="0" normalizeH="0" baseline="0" noProof="0" dirty="0" smtClean="0">
                <a:ln>
                  <a:noFill/>
                </a:ln>
                <a:solidFill>
                  <a:schemeClr val="accent2">
                    <a:lumMod val="75000"/>
                  </a:schemeClr>
                </a:solidFill>
                <a:effectLst/>
                <a:uLnTx/>
                <a:uFillTx/>
                <a:latin typeface="+mn-lt"/>
                <a:ea typeface="+mj-ea"/>
                <a:cs typeface="Gill Sans MT"/>
              </a:rPr>
              <a:t>Elections Friendly and Accessible for Persons with Disabilities in India</a:t>
            </a:r>
            <a:r>
              <a:rPr kumimoji="0" lang="en-US" sz="4100" b="1" i="0" u="none" strike="noStrike" kern="1200" cap="none" spc="0" normalizeH="0" baseline="0" noProof="0" dirty="0" smtClean="0">
                <a:ln>
                  <a:noFill/>
                </a:ln>
                <a:solidFill>
                  <a:schemeClr val="accent2">
                    <a:lumMod val="75000"/>
                  </a:schemeClr>
                </a:solidFill>
                <a:effectLst/>
                <a:uLnTx/>
                <a:uFillTx/>
                <a:latin typeface="+mn-lt"/>
                <a:ea typeface="+mj-ea"/>
                <a:cs typeface="Gill Sans MT"/>
              </a:rPr>
              <a:t/>
            </a:r>
            <a:br>
              <a:rPr kumimoji="0" lang="en-US" sz="4100" b="1" i="0" u="none" strike="noStrike" kern="1200" cap="none" spc="0" normalizeH="0" baseline="0" noProof="0" dirty="0" smtClean="0">
                <a:ln>
                  <a:noFill/>
                </a:ln>
                <a:solidFill>
                  <a:schemeClr val="accent2">
                    <a:lumMod val="75000"/>
                  </a:schemeClr>
                </a:solidFill>
                <a:effectLst/>
                <a:uLnTx/>
                <a:uFillTx/>
                <a:latin typeface="+mn-lt"/>
                <a:ea typeface="+mj-ea"/>
                <a:cs typeface="Gill Sans MT"/>
              </a:rPr>
            </a:br>
            <a:r>
              <a:rPr kumimoji="0" lang="en-US" sz="1400" b="1" i="0" u="none" strike="noStrike" kern="1200" cap="none" spc="0" normalizeH="0" baseline="0" noProof="0" dirty="0" smtClean="0">
                <a:ln>
                  <a:noFill/>
                </a:ln>
                <a:solidFill>
                  <a:srgbClr val="000088"/>
                </a:solidFill>
                <a:effectLst/>
                <a:uLnTx/>
                <a:uFillTx/>
                <a:latin typeface="+mn-lt"/>
                <a:ea typeface="+mj-ea"/>
                <a:cs typeface="Gill Sans MT"/>
              </a:rPr>
              <a:t/>
            </a:r>
            <a:br>
              <a:rPr kumimoji="0" lang="en-US" sz="1400" b="1" i="0" u="none" strike="noStrike" kern="1200" cap="none" spc="0" normalizeH="0" baseline="0" noProof="0" dirty="0" smtClean="0">
                <a:ln>
                  <a:noFill/>
                </a:ln>
                <a:solidFill>
                  <a:srgbClr val="000088"/>
                </a:solidFill>
                <a:effectLst/>
                <a:uLnTx/>
                <a:uFillTx/>
                <a:latin typeface="+mn-lt"/>
                <a:ea typeface="+mj-ea"/>
                <a:cs typeface="Gill Sans MT"/>
              </a:rPr>
            </a:br>
            <a:r>
              <a:rPr kumimoji="0" lang="en-US" sz="1200" b="1" i="0" u="none" strike="noStrike" kern="1200" cap="none" spc="0" normalizeH="0" baseline="0" noProof="0" dirty="0" smtClean="0">
                <a:ln>
                  <a:noFill/>
                </a:ln>
                <a:solidFill>
                  <a:srgbClr val="000088"/>
                </a:solidFill>
                <a:effectLst/>
                <a:uLnTx/>
                <a:uFillTx/>
                <a:latin typeface="+mn-lt"/>
                <a:ea typeface="+mj-ea"/>
                <a:cs typeface="Gill Sans MT"/>
              </a:rPr>
              <a:t/>
            </a:r>
            <a:br>
              <a:rPr kumimoji="0" lang="en-US" sz="1200" b="1" i="0" u="none" strike="noStrike" kern="1200" cap="none" spc="0" normalizeH="0" baseline="0" noProof="0" dirty="0" smtClean="0">
                <a:ln>
                  <a:noFill/>
                </a:ln>
                <a:solidFill>
                  <a:srgbClr val="000088"/>
                </a:solidFill>
                <a:effectLst/>
                <a:uLnTx/>
                <a:uFillTx/>
                <a:latin typeface="+mn-lt"/>
                <a:ea typeface="+mj-ea"/>
                <a:cs typeface="Gill Sans MT"/>
              </a:rPr>
            </a:br>
            <a:r>
              <a:rPr kumimoji="0" lang="en-US" sz="1200" b="1" i="0" u="none" strike="noStrike" kern="1200" cap="none" spc="0" normalizeH="0" baseline="0" noProof="0" dirty="0" smtClean="0">
                <a:ln>
                  <a:noFill/>
                </a:ln>
                <a:solidFill>
                  <a:srgbClr val="000088"/>
                </a:solidFill>
                <a:effectLst/>
                <a:uLnTx/>
                <a:uFillTx/>
                <a:latin typeface="+mn-lt"/>
                <a:ea typeface="+mj-ea"/>
                <a:cs typeface="Gill Sans MT"/>
              </a:rPr>
              <a:t/>
            </a:r>
            <a:br>
              <a:rPr kumimoji="0" lang="en-US" sz="1200" b="1" i="0" u="none" strike="noStrike" kern="1200" cap="none" spc="0" normalizeH="0" baseline="0" noProof="0" dirty="0" smtClean="0">
                <a:ln>
                  <a:noFill/>
                </a:ln>
                <a:solidFill>
                  <a:srgbClr val="000088"/>
                </a:solidFill>
                <a:effectLst/>
                <a:uLnTx/>
                <a:uFillTx/>
                <a:latin typeface="+mn-lt"/>
                <a:ea typeface="+mj-ea"/>
                <a:cs typeface="Gill Sans MT"/>
              </a:rPr>
            </a:br>
            <a:endParaRPr kumimoji="0" lang="en-US" sz="1100" b="1" i="0" u="none" strike="noStrike" kern="1200" cap="none" spc="0" normalizeH="0" baseline="0" noProof="0" dirty="0">
              <a:ln>
                <a:noFill/>
              </a:ln>
              <a:solidFill>
                <a:schemeClr val="tx1"/>
              </a:solidFill>
              <a:effectLst/>
              <a:uLnTx/>
              <a:uFillTx/>
              <a:latin typeface="+mn-lt"/>
              <a:ea typeface="+mj-ea"/>
              <a:cs typeface="Gill Sans MT"/>
            </a:endParaRPr>
          </a:p>
        </p:txBody>
      </p:sp>
      <p:pic>
        <p:nvPicPr>
          <p:cNvPr id="4" name="Picture 3" descr="Disability.jpg"/>
          <p:cNvPicPr>
            <a:picLocks noChangeAspect="1"/>
          </p:cNvPicPr>
          <p:nvPr/>
        </p:nvPicPr>
        <p:blipFill>
          <a:blip r:embed="rId2">
            <a:duotone>
              <a:schemeClr val="accent4">
                <a:shade val="45000"/>
                <a:satMod val="135000"/>
              </a:schemeClr>
              <a:prstClr val="white"/>
            </a:duotone>
          </a:blip>
          <a:stretch>
            <a:fillRect/>
          </a:stretch>
        </p:blipFill>
        <p:spPr>
          <a:xfrm>
            <a:off x="6400800" y="0"/>
            <a:ext cx="3505200" cy="3505200"/>
          </a:xfrm>
          <a:prstGeom prst="rect">
            <a:avLst/>
          </a:prstGeom>
        </p:spPr>
      </p:pic>
    </p:spTree>
    <p:extLst>
      <p:ext uri="{BB962C8B-B14F-4D97-AF65-F5344CB8AC3E}">
        <p14:creationId xmlns:p14="http://schemas.microsoft.com/office/powerpoint/2010/main" val="2999867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924800" cy="944562"/>
          </a:xfrm>
        </p:spPr>
        <p:txBody>
          <a:bodyPr rtlCol="0">
            <a:normAutofit fontScale="90000"/>
          </a:bodyPr>
          <a:lstStyle/>
          <a:p>
            <a:pPr>
              <a:defRPr/>
            </a:pPr>
            <a:r>
              <a:rPr lang="en-IN" sz="4000" dirty="0">
                <a:solidFill>
                  <a:srgbClr val="C00000"/>
                </a:solidFill>
                <a:latin typeface="Book Antiqua" pitchFamily="18" charset="0"/>
              </a:rPr>
              <a:t>Existing Provisions For Voters with Disabilities</a:t>
            </a:r>
            <a:endParaRPr lang="en-IN" sz="4000" dirty="0">
              <a:solidFill>
                <a:srgbClr val="C00000"/>
              </a:solidFill>
              <a:latin typeface="Book Antiqua" pitchFamily="18" charset="0"/>
            </a:endParaRPr>
          </a:p>
        </p:txBody>
      </p:sp>
      <p:sp>
        <p:nvSpPr>
          <p:cNvPr id="22530" name="Content Placeholder 2"/>
          <p:cNvSpPr>
            <a:spLocks noGrp="1"/>
          </p:cNvSpPr>
          <p:nvPr>
            <p:ph idx="1"/>
          </p:nvPr>
        </p:nvSpPr>
        <p:spPr>
          <a:xfrm>
            <a:off x="838201" y="1295400"/>
            <a:ext cx="7772400" cy="5334000"/>
          </a:xfrm>
        </p:spPr>
        <p:txBody>
          <a:bodyPr>
            <a:normAutofit/>
          </a:bodyPr>
          <a:lstStyle/>
          <a:p>
            <a:pPr algn="just"/>
            <a:r>
              <a:rPr lang="en-IN" sz="2400" dirty="0">
                <a:solidFill>
                  <a:srgbClr val="002060"/>
                </a:solidFill>
                <a:latin typeface="Book Antiqua" pitchFamily="18" charset="0"/>
              </a:rPr>
              <a:t>Provisions under </a:t>
            </a:r>
            <a:r>
              <a:rPr lang="en-IN" sz="2400" b="1" dirty="0">
                <a:solidFill>
                  <a:srgbClr val="002060"/>
                </a:solidFill>
                <a:latin typeface="Book Antiqua" pitchFamily="18" charset="0"/>
              </a:rPr>
              <a:t>Rule 49N </a:t>
            </a:r>
            <a:r>
              <a:rPr lang="en-IN" sz="2400" dirty="0">
                <a:solidFill>
                  <a:srgbClr val="002060"/>
                </a:solidFill>
                <a:latin typeface="Book Antiqua" pitchFamily="18" charset="0"/>
              </a:rPr>
              <a:t>of the Conduct of Election Rules, 1961, ECI guidelines, and </a:t>
            </a:r>
            <a:r>
              <a:rPr lang="en-IN" sz="2400" dirty="0" smtClean="0">
                <a:solidFill>
                  <a:srgbClr val="002060"/>
                </a:solidFill>
                <a:latin typeface="Book Antiqua" pitchFamily="18" charset="0"/>
              </a:rPr>
              <a:t>Supreme </a:t>
            </a:r>
            <a:r>
              <a:rPr lang="en-IN" sz="2400" dirty="0">
                <a:solidFill>
                  <a:srgbClr val="002060"/>
                </a:solidFill>
                <a:latin typeface="Book Antiqua" pitchFamily="18" charset="0"/>
              </a:rPr>
              <a:t>Court orders directly address the issue of assistance to people with disabilities. </a:t>
            </a:r>
          </a:p>
          <a:p>
            <a:pPr algn="just"/>
            <a:r>
              <a:rPr lang="en-IN" sz="2400" dirty="0">
                <a:solidFill>
                  <a:srgbClr val="002060"/>
                </a:solidFill>
                <a:latin typeface="Book Antiqua" pitchFamily="18" charset="0"/>
              </a:rPr>
              <a:t>Under Rule 49N, if owing to blindness or other physical infirmities an elector is unable to recognise the symbol on the EVM or unable to record vote by pressing the appropriate button thereon, the presiding officer shall permit the elector to take with him a </a:t>
            </a:r>
            <a:r>
              <a:rPr lang="en-IN" sz="2400" b="1" dirty="0">
                <a:solidFill>
                  <a:srgbClr val="002060"/>
                </a:solidFill>
                <a:latin typeface="Book Antiqua" pitchFamily="18" charset="0"/>
              </a:rPr>
              <a:t>companion of not less than eighteen years of age to the voting compartment </a:t>
            </a:r>
            <a:r>
              <a:rPr lang="en-IN" sz="2400" dirty="0">
                <a:solidFill>
                  <a:srgbClr val="002060"/>
                </a:solidFill>
                <a:latin typeface="Book Antiqua" pitchFamily="18" charset="0"/>
              </a:rPr>
              <a:t>for recording the vote on his behalf and in accordance with his wishes. </a:t>
            </a:r>
          </a:p>
          <a:p>
            <a:pPr algn="just"/>
            <a:r>
              <a:rPr lang="en-IN" sz="2400" dirty="0">
                <a:solidFill>
                  <a:srgbClr val="002060"/>
                </a:solidFill>
                <a:latin typeface="Book Antiqua" pitchFamily="18" charset="0"/>
              </a:rPr>
              <a:t>Physically challenged electors are required to be given </a:t>
            </a:r>
            <a:r>
              <a:rPr lang="en-IN" sz="2400" b="1" dirty="0">
                <a:solidFill>
                  <a:srgbClr val="002060"/>
                </a:solidFill>
                <a:latin typeface="Book Antiqua" pitchFamily="18" charset="0"/>
              </a:rPr>
              <a:t>priority for entering the polling station, without having to wait in the queue. </a:t>
            </a:r>
            <a:endParaRPr lang="en-IN" sz="2400" dirty="0">
              <a:solidFill>
                <a:srgbClr val="002060"/>
              </a:solidFill>
              <a:latin typeface="Book Antiqua" pitchFamily="18" charset="0"/>
            </a:endParaRPr>
          </a:p>
          <a:p>
            <a:endParaRPr lang="en-IN" sz="2000" dirty="0"/>
          </a:p>
        </p:txBody>
      </p:sp>
      <p:sp>
        <p:nvSpPr>
          <p:cNvPr id="4" name="Slide Number Placeholder 3"/>
          <p:cNvSpPr>
            <a:spLocks noGrp="1"/>
          </p:cNvSpPr>
          <p:nvPr>
            <p:ph type="sldNum" sz="quarter" idx="12"/>
          </p:nvPr>
        </p:nvSpPr>
        <p:spPr/>
        <p:txBody>
          <a:bodyPr/>
          <a:lstStyle/>
          <a:p>
            <a:fld id="{A527016D-0C72-47B3-9EB0-FB5CECD5C1BB}" type="slidenum">
              <a:rPr lang="en-US" smtClean="0"/>
              <a:pPr/>
              <a:t>10</a:t>
            </a:fld>
            <a:endParaRPr lang="en-US"/>
          </a:p>
        </p:txBody>
      </p:sp>
    </p:spTree>
    <p:extLst>
      <p:ext uri="{BB962C8B-B14F-4D97-AF65-F5344CB8AC3E}">
        <p14:creationId xmlns:p14="http://schemas.microsoft.com/office/powerpoint/2010/main" val="180063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530">
                                            <p:txEl>
                                              <p:pRg st="1" end="1"/>
                                            </p:txEl>
                                          </p:spTgt>
                                        </p:tgtEl>
                                        <p:attrNameLst>
                                          <p:attrName>style.visibility</p:attrName>
                                        </p:attrNameLst>
                                      </p:cBhvr>
                                      <p:to>
                                        <p:strVal val="visible"/>
                                      </p:to>
                                    </p:set>
                                    <p:anim calcmode="lin" valueType="num">
                                      <p:cBhvr>
                                        <p:cTn id="14" dur="500" fill="hold"/>
                                        <p:tgtEl>
                                          <p:spTgt spid="2253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253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253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530">
                                            <p:txEl>
                                              <p:pRg st="2" end="2"/>
                                            </p:txEl>
                                          </p:spTgt>
                                        </p:tgtEl>
                                        <p:attrNameLst>
                                          <p:attrName>style.visibility</p:attrName>
                                        </p:attrNameLst>
                                      </p:cBhvr>
                                      <p:to>
                                        <p:strVal val="visible"/>
                                      </p:to>
                                    </p:set>
                                    <p:anim calcmode="lin" valueType="num">
                                      <p:cBhvr>
                                        <p:cTn id="21" dur="500" fill="hold"/>
                                        <p:tgtEl>
                                          <p:spTgt spid="2253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253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66801" y="1"/>
            <a:ext cx="5256213" cy="777875"/>
          </a:xfrm>
        </p:spPr>
        <p:txBody>
          <a:bodyPr/>
          <a:lstStyle/>
          <a:p>
            <a:r>
              <a:rPr lang="en-IN" sz="4000" dirty="0">
                <a:solidFill>
                  <a:srgbClr val="C00000"/>
                </a:solidFill>
              </a:rPr>
              <a:t>Existing Provisions</a:t>
            </a:r>
          </a:p>
        </p:txBody>
      </p:sp>
      <p:sp>
        <p:nvSpPr>
          <p:cNvPr id="23554" name="Content Placeholder 2"/>
          <p:cNvSpPr>
            <a:spLocks noGrp="1"/>
          </p:cNvSpPr>
          <p:nvPr>
            <p:ph idx="1"/>
          </p:nvPr>
        </p:nvSpPr>
        <p:spPr>
          <a:xfrm>
            <a:off x="849314" y="1447800"/>
            <a:ext cx="7913687" cy="5122864"/>
          </a:xfrm>
        </p:spPr>
        <p:txBody>
          <a:bodyPr>
            <a:normAutofit fontScale="92500" lnSpcReduction="10000"/>
          </a:bodyPr>
          <a:lstStyle/>
          <a:p>
            <a:pPr algn="just"/>
            <a:r>
              <a:rPr lang="en-IN" sz="2400" dirty="0">
                <a:solidFill>
                  <a:srgbClr val="002060"/>
                </a:solidFill>
              </a:rPr>
              <a:t>Polling personnel are to be  given appropriate directions and sensitized through training classes about the special needs of the disabled and to be courteous and to provide necessary support to them at the polling station.  </a:t>
            </a:r>
          </a:p>
          <a:p>
            <a:pPr algn="just"/>
            <a:r>
              <a:rPr lang="en-IN" sz="2400" dirty="0">
                <a:solidFill>
                  <a:srgbClr val="002060"/>
                </a:solidFill>
              </a:rPr>
              <a:t>Permanent ramps to be provided in all public buildings where polling stations are located. Full facility should be provided for such electors to take their wheelchair inside the polling station. Where permanent ramps have not been provided, temporary ramps  have to be provided. </a:t>
            </a:r>
          </a:p>
          <a:p>
            <a:pPr algn="just"/>
            <a:r>
              <a:rPr lang="en-IN" sz="2400" dirty="0">
                <a:solidFill>
                  <a:srgbClr val="002060"/>
                </a:solidFill>
              </a:rPr>
              <a:t>Sufficient publicity to be given well in advance in print and electronic media about the availability of facilities so that the persons with disabilities are aware of the facilities before hand, and are thus encouraged to go and exercise their franchise. </a:t>
            </a:r>
          </a:p>
          <a:p>
            <a:pPr algn="just"/>
            <a:r>
              <a:rPr lang="en-IN" sz="2400" dirty="0">
                <a:solidFill>
                  <a:srgbClr val="002060"/>
                </a:solidFill>
              </a:rPr>
              <a:t>Observers should also satisfy that such facilities are given; the absence of such facilities should be notified to the respective Government for remedial/future action. </a:t>
            </a:r>
          </a:p>
        </p:txBody>
      </p:sp>
      <p:sp>
        <p:nvSpPr>
          <p:cNvPr id="4" name="Slide Number Placeholder 3"/>
          <p:cNvSpPr>
            <a:spLocks noGrp="1"/>
          </p:cNvSpPr>
          <p:nvPr>
            <p:ph type="sldNum" sz="quarter" idx="12"/>
          </p:nvPr>
        </p:nvSpPr>
        <p:spPr/>
        <p:txBody>
          <a:bodyPr/>
          <a:lstStyle/>
          <a:p>
            <a:fld id="{A527016D-0C72-47B3-9EB0-FB5CECD5C1BB}" type="slidenum">
              <a:rPr lang="en-US" smtClean="0"/>
              <a:pPr/>
              <a:t>11</a:t>
            </a:fld>
            <a:endParaRPr lang="en-US"/>
          </a:p>
        </p:txBody>
      </p:sp>
    </p:spTree>
    <p:extLst>
      <p:ext uri="{BB962C8B-B14F-4D97-AF65-F5344CB8AC3E}">
        <p14:creationId xmlns:p14="http://schemas.microsoft.com/office/powerpoint/2010/main" val="10023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55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554">
                                            <p:txEl>
                                              <p:pRg st="1" end="1"/>
                                            </p:txEl>
                                          </p:spTgt>
                                        </p:tgtEl>
                                        <p:attrNameLst>
                                          <p:attrName>style.visibility</p:attrName>
                                        </p:attrNameLst>
                                      </p:cBhvr>
                                      <p:to>
                                        <p:strVal val="visible"/>
                                      </p:to>
                                    </p:set>
                                    <p:anim calcmode="lin" valueType="num">
                                      <p:cBhvr>
                                        <p:cTn id="14" dur="500" fill="hold"/>
                                        <p:tgtEl>
                                          <p:spTgt spid="2355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355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35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554">
                                            <p:txEl>
                                              <p:pRg st="2" end="2"/>
                                            </p:txEl>
                                          </p:spTgt>
                                        </p:tgtEl>
                                        <p:attrNameLst>
                                          <p:attrName>style.visibility</p:attrName>
                                        </p:attrNameLst>
                                      </p:cBhvr>
                                      <p:to>
                                        <p:strVal val="visible"/>
                                      </p:to>
                                    </p:set>
                                    <p:anim calcmode="lin" valueType="num">
                                      <p:cBhvr>
                                        <p:cTn id="21" dur="500" fill="hold"/>
                                        <p:tgtEl>
                                          <p:spTgt spid="2355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55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355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554">
                                            <p:txEl>
                                              <p:pRg st="3" end="3"/>
                                            </p:txEl>
                                          </p:spTgt>
                                        </p:tgtEl>
                                        <p:attrNameLst>
                                          <p:attrName>style.visibility</p:attrName>
                                        </p:attrNameLst>
                                      </p:cBhvr>
                                      <p:to>
                                        <p:strVal val="visible"/>
                                      </p:to>
                                    </p:set>
                                    <p:anim calcmode="lin" valueType="num">
                                      <p:cBhvr>
                                        <p:cTn id="28" dur="500" fill="hold"/>
                                        <p:tgtEl>
                                          <p:spTgt spid="2355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355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48520" y="351235"/>
            <a:ext cx="7685881" cy="917972"/>
          </a:xfrm>
        </p:spPr>
        <p:txBody>
          <a:bodyPr/>
          <a:lstStyle/>
          <a:p>
            <a:r>
              <a:rPr lang="en-US" altLang="en-US" sz="4400" dirty="0">
                <a:solidFill>
                  <a:srgbClr val="C00000"/>
                </a:solidFill>
              </a:rPr>
              <a:t>ECI with </a:t>
            </a:r>
            <a:r>
              <a:rPr lang="en-US" altLang="en-US" sz="4400" dirty="0" err="1">
                <a:solidFill>
                  <a:srgbClr val="C00000"/>
                </a:solidFill>
              </a:rPr>
              <a:t>PwDs</a:t>
            </a:r>
            <a:endParaRPr lang="en-US" altLang="en-US" sz="4400" dirty="0">
              <a:solidFill>
                <a:srgbClr val="C00000"/>
              </a:solidFill>
            </a:endParaRPr>
          </a:p>
        </p:txBody>
      </p:sp>
      <p:sp>
        <p:nvSpPr>
          <p:cNvPr id="5123" name="Content Placeholder 2"/>
          <p:cNvSpPr>
            <a:spLocks noGrp="1"/>
          </p:cNvSpPr>
          <p:nvPr>
            <p:ph idx="1"/>
          </p:nvPr>
        </p:nvSpPr>
        <p:spPr>
          <a:xfrm>
            <a:off x="609600" y="1447800"/>
            <a:ext cx="7924800" cy="4953000"/>
          </a:xfrm>
        </p:spPr>
        <p:txBody>
          <a:bodyPr>
            <a:normAutofit/>
          </a:bodyPr>
          <a:lstStyle/>
          <a:p>
            <a:pPr algn="just"/>
            <a:r>
              <a:rPr lang="en-US" altLang="en-US" dirty="0" err="1" smtClean="0">
                <a:solidFill>
                  <a:srgbClr val="002060"/>
                </a:solidFill>
              </a:rPr>
              <a:t>PwDs</a:t>
            </a:r>
            <a:r>
              <a:rPr lang="en-US" altLang="en-US" dirty="0" smtClean="0">
                <a:solidFill>
                  <a:srgbClr val="002060"/>
                </a:solidFill>
              </a:rPr>
              <a:t> have the right to full political participation &amp; equality &amp; not be discriminated against on any grounds – ECI. </a:t>
            </a:r>
          </a:p>
          <a:p>
            <a:pPr algn="just"/>
            <a:r>
              <a:rPr lang="en-US" altLang="en-US" dirty="0" smtClean="0">
                <a:solidFill>
                  <a:srgbClr val="002060"/>
                </a:solidFill>
              </a:rPr>
              <a:t>Opportunity to be involved in political life is at the heart of what it means to live in a democratic society.</a:t>
            </a:r>
          </a:p>
          <a:p>
            <a:pPr algn="just"/>
            <a:r>
              <a:rPr lang="en-US" altLang="en-US" dirty="0" smtClean="0">
                <a:solidFill>
                  <a:srgbClr val="002060"/>
                </a:solidFill>
              </a:rPr>
              <a:t>Accessible &amp; enabling environment of election is an opportune moment to be engaged in political life.  </a:t>
            </a:r>
          </a:p>
          <a:p>
            <a:pPr algn="just"/>
            <a:r>
              <a:rPr lang="en-US" altLang="en-US" dirty="0" smtClean="0">
                <a:solidFill>
                  <a:srgbClr val="002060"/>
                </a:solidFill>
              </a:rPr>
              <a:t>Electoral &amp; Political rights of </a:t>
            </a:r>
            <a:r>
              <a:rPr lang="en-US" altLang="en-US" dirty="0" err="1" smtClean="0">
                <a:solidFill>
                  <a:srgbClr val="002060"/>
                </a:solidFill>
              </a:rPr>
              <a:t>PwDs</a:t>
            </a:r>
            <a:r>
              <a:rPr lang="en-US" altLang="en-US" dirty="0" smtClean="0">
                <a:solidFill>
                  <a:srgbClr val="002060"/>
                </a:solidFill>
              </a:rPr>
              <a:t> is respected, protected &amp; promoted by ECI.</a:t>
            </a:r>
          </a:p>
          <a:p>
            <a:pPr algn="just"/>
            <a:r>
              <a:rPr lang="en-US" altLang="en-US" dirty="0" smtClean="0">
                <a:solidFill>
                  <a:srgbClr val="002060"/>
                </a:solidFill>
              </a:rPr>
              <a:t>Provides accessible information &amp; processes, better support, infrastructure &amp; provisions throughout the electoral cycle.</a:t>
            </a:r>
          </a:p>
          <a:p>
            <a:pPr algn="just"/>
            <a:r>
              <a:rPr lang="en-US" altLang="en-US" dirty="0" smtClean="0">
                <a:solidFill>
                  <a:srgbClr val="002060"/>
                </a:solidFill>
              </a:rPr>
              <a:t>Committed to ensure that </a:t>
            </a:r>
            <a:r>
              <a:rPr lang="en-US" altLang="en-US" dirty="0" err="1" smtClean="0">
                <a:solidFill>
                  <a:srgbClr val="002060"/>
                </a:solidFill>
              </a:rPr>
              <a:t>PwDs</a:t>
            </a:r>
            <a:r>
              <a:rPr lang="en-US" altLang="en-US" dirty="0" smtClean="0">
                <a:solidFill>
                  <a:srgbClr val="002060"/>
                </a:solidFill>
              </a:rPr>
              <a:t> enjoy their rights equally, &amp; when required, improve further with changing times to enable better participation.</a:t>
            </a:r>
            <a:endParaRPr lang="en-US" altLang="en-US" b="1" dirty="0" smtClean="0">
              <a:solidFill>
                <a:srgbClr val="002060"/>
              </a:solidFill>
            </a:endParaRPr>
          </a:p>
          <a:p>
            <a:endParaRPr lang="en-US" altLang="en-US" dirty="0" smtClean="0"/>
          </a:p>
        </p:txBody>
      </p:sp>
      <p:sp>
        <p:nvSpPr>
          <p:cNvPr id="4" name="Slide Number Placeholder 3"/>
          <p:cNvSpPr>
            <a:spLocks noGrp="1"/>
          </p:cNvSpPr>
          <p:nvPr>
            <p:ph type="sldNum" sz="quarter" idx="12"/>
          </p:nvPr>
        </p:nvSpPr>
        <p:spPr/>
        <p:txBody>
          <a:bodyPr/>
          <a:lstStyle/>
          <a:p>
            <a:fld id="{A527016D-0C72-47B3-9EB0-FB5CECD5C1BB}" type="slidenum">
              <a:rPr lang="en-US" smtClean="0"/>
              <a:pPr/>
              <a:t>12</a:t>
            </a:fld>
            <a:endParaRPr lang="en-US"/>
          </a:p>
        </p:txBody>
      </p:sp>
    </p:spTree>
    <p:extLst>
      <p:ext uri="{BB962C8B-B14F-4D97-AF65-F5344CB8AC3E}">
        <p14:creationId xmlns:p14="http://schemas.microsoft.com/office/powerpoint/2010/main" val="132981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48520" y="188120"/>
            <a:ext cx="7609681" cy="1026319"/>
          </a:xfrm>
        </p:spPr>
        <p:txBody>
          <a:bodyPr>
            <a:normAutofit/>
          </a:bodyPr>
          <a:lstStyle/>
          <a:p>
            <a:r>
              <a:rPr lang="en-US" altLang="en-US" dirty="0" smtClean="0">
                <a:solidFill>
                  <a:srgbClr val="C00000"/>
                </a:solidFill>
                <a:latin typeface="Book Antiqua" pitchFamily="18" charset="0"/>
              </a:rPr>
              <a:t>Measures &amp; Provisions by ECI – </a:t>
            </a:r>
            <a:br>
              <a:rPr lang="en-US" altLang="en-US" dirty="0" smtClean="0">
                <a:solidFill>
                  <a:srgbClr val="C00000"/>
                </a:solidFill>
                <a:latin typeface="Book Antiqua" pitchFamily="18" charset="0"/>
              </a:rPr>
            </a:br>
            <a:r>
              <a:rPr lang="en-US" altLang="en-US" dirty="0" smtClean="0">
                <a:solidFill>
                  <a:srgbClr val="C00000"/>
                </a:solidFill>
                <a:latin typeface="Book Antiqua" pitchFamily="18" charset="0"/>
              </a:rPr>
              <a:t>Registration of Voters</a:t>
            </a:r>
          </a:p>
        </p:txBody>
      </p:sp>
      <p:sp>
        <p:nvSpPr>
          <p:cNvPr id="3" name="Content Placeholder 2"/>
          <p:cNvSpPr>
            <a:spLocks noGrp="1"/>
          </p:cNvSpPr>
          <p:nvPr>
            <p:ph idx="1"/>
          </p:nvPr>
        </p:nvSpPr>
        <p:spPr>
          <a:xfrm>
            <a:off x="685801" y="1447800"/>
            <a:ext cx="7848601" cy="5105400"/>
          </a:xfrm>
        </p:spPr>
        <p:txBody>
          <a:bodyPr>
            <a:normAutofit/>
          </a:bodyPr>
          <a:lstStyle/>
          <a:p>
            <a:pPr>
              <a:defRPr/>
            </a:pPr>
            <a:r>
              <a:rPr lang="en-US" sz="2000" dirty="0">
                <a:solidFill>
                  <a:srgbClr val="002060"/>
                </a:solidFill>
              </a:rPr>
              <a:t>During the </a:t>
            </a:r>
            <a:r>
              <a:rPr lang="en-US" sz="2000" dirty="0" err="1">
                <a:solidFill>
                  <a:srgbClr val="002060"/>
                </a:solidFill>
              </a:rPr>
              <a:t>Lok</a:t>
            </a:r>
            <a:r>
              <a:rPr lang="en-US" sz="2000" dirty="0">
                <a:solidFill>
                  <a:srgbClr val="002060"/>
                </a:solidFill>
              </a:rPr>
              <a:t> </a:t>
            </a:r>
            <a:r>
              <a:rPr lang="en-US" sz="2000" dirty="0" err="1">
                <a:solidFill>
                  <a:srgbClr val="002060"/>
                </a:solidFill>
              </a:rPr>
              <a:t>Sabha</a:t>
            </a:r>
            <a:r>
              <a:rPr lang="en-US" sz="2000" dirty="0">
                <a:solidFill>
                  <a:srgbClr val="002060"/>
                </a:solidFill>
              </a:rPr>
              <a:t> Election 2014, ECI initiated several measures that made registration process voter-friendly. </a:t>
            </a:r>
          </a:p>
          <a:p>
            <a:pPr marL="0" indent="0">
              <a:buNone/>
              <a:defRPr/>
            </a:pPr>
            <a:endParaRPr lang="en-US" sz="2000" dirty="0">
              <a:solidFill>
                <a:srgbClr val="002060"/>
              </a:solidFill>
            </a:endParaRPr>
          </a:p>
          <a:p>
            <a:pPr lvl="1">
              <a:defRPr/>
            </a:pPr>
            <a:r>
              <a:rPr lang="en-US" dirty="0">
                <a:solidFill>
                  <a:srgbClr val="002060"/>
                </a:solidFill>
              </a:rPr>
              <a:t>Online registration &amp; name search facility in Electoral Roll on ECI’s &amp; CEOs’ website. </a:t>
            </a:r>
          </a:p>
          <a:p>
            <a:pPr lvl="1">
              <a:defRPr/>
            </a:pPr>
            <a:r>
              <a:rPr lang="en-US" dirty="0">
                <a:solidFill>
                  <a:srgbClr val="002060"/>
                </a:solidFill>
              </a:rPr>
              <a:t>SMS based services for searching name and polling booth. </a:t>
            </a:r>
          </a:p>
          <a:p>
            <a:pPr lvl="1">
              <a:defRPr/>
            </a:pPr>
            <a:r>
              <a:rPr lang="en-US" dirty="0">
                <a:solidFill>
                  <a:srgbClr val="002060"/>
                </a:solidFill>
              </a:rPr>
              <a:t>Information on election laws, guidelines &amp; details regarding ROs, AROs, BLOs on CEOs’ website. </a:t>
            </a:r>
          </a:p>
          <a:p>
            <a:pPr lvl="1">
              <a:defRPr/>
            </a:pPr>
            <a:r>
              <a:rPr lang="en-US" dirty="0">
                <a:solidFill>
                  <a:srgbClr val="002060"/>
                </a:solidFill>
              </a:rPr>
              <a:t>Voter Facilitation Centres (VFCs) for E-Roll issues &amp; EPIC. </a:t>
            </a:r>
          </a:p>
          <a:p>
            <a:pPr lvl="1">
              <a:defRPr/>
            </a:pPr>
            <a:r>
              <a:rPr lang="en-US" dirty="0">
                <a:solidFill>
                  <a:srgbClr val="002060"/>
                </a:solidFill>
              </a:rPr>
              <a:t>Forms 6, 7, 8 &amp; 8A at prominent places including banks, post offices, colleges, universities &amp; schools.</a:t>
            </a:r>
          </a:p>
          <a:p>
            <a:pPr lvl="1">
              <a:defRPr/>
            </a:pPr>
            <a:r>
              <a:rPr lang="en-US" dirty="0">
                <a:solidFill>
                  <a:srgbClr val="002060"/>
                </a:solidFill>
              </a:rPr>
              <a:t>Nation-wide Special registration camps held in weekly </a:t>
            </a:r>
            <a:r>
              <a:rPr lang="en-US" i="1" dirty="0" err="1">
                <a:solidFill>
                  <a:srgbClr val="002060"/>
                </a:solidFill>
              </a:rPr>
              <a:t>haats</a:t>
            </a:r>
            <a:r>
              <a:rPr lang="en-US" dirty="0">
                <a:solidFill>
                  <a:srgbClr val="002060"/>
                </a:solidFill>
              </a:rPr>
              <a:t>, during festivals &amp; through mobile vans to facilitate voters for checking their details on the voters’ list. </a:t>
            </a:r>
          </a:p>
          <a:p>
            <a:pPr>
              <a:defRPr/>
            </a:pPr>
            <a:endParaRPr lang="en-US" sz="2400" dirty="0"/>
          </a:p>
        </p:txBody>
      </p:sp>
      <p:sp>
        <p:nvSpPr>
          <p:cNvPr id="4" name="Slide Number Placeholder 3"/>
          <p:cNvSpPr>
            <a:spLocks noGrp="1"/>
          </p:cNvSpPr>
          <p:nvPr>
            <p:ph type="sldNum" sz="quarter" idx="12"/>
          </p:nvPr>
        </p:nvSpPr>
        <p:spPr/>
        <p:txBody>
          <a:bodyPr/>
          <a:lstStyle/>
          <a:p>
            <a:fld id="{A527016D-0C72-47B3-9EB0-FB5CECD5C1BB}" type="slidenum">
              <a:rPr lang="en-US" smtClean="0"/>
              <a:pPr/>
              <a:t>13</a:t>
            </a:fld>
            <a:endParaRPr lang="en-US"/>
          </a:p>
        </p:txBody>
      </p:sp>
    </p:spTree>
    <p:extLst>
      <p:ext uri="{BB962C8B-B14F-4D97-AF65-F5344CB8AC3E}">
        <p14:creationId xmlns:p14="http://schemas.microsoft.com/office/powerpoint/2010/main" val="162921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48519" y="296467"/>
            <a:ext cx="8229600" cy="919163"/>
          </a:xfrm>
        </p:spPr>
        <p:txBody>
          <a:bodyPr>
            <a:normAutofit fontScale="90000"/>
          </a:bodyPr>
          <a:lstStyle/>
          <a:p>
            <a:r>
              <a:rPr lang="en-US" altLang="en-US" dirty="0" smtClean="0">
                <a:solidFill>
                  <a:srgbClr val="C00000"/>
                </a:solidFill>
                <a:latin typeface="Book Antiqua" pitchFamily="18" charset="0"/>
              </a:rPr>
              <a:t>Measures &amp; Provisions by ECI – </a:t>
            </a:r>
            <a:br>
              <a:rPr lang="en-US" altLang="en-US" dirty="0" smtClean="0">
                <a:solidFill>
                  <a:srgbClr val="C00000"/>
                </a:solidFill>
                <a:latin typeface="Book Antiqua" pitchFamily="18" charset="0"/>
              </a:rPr>
            </a:br>
            <a:r>
              <a:rPr lang="en-US" altLang="en-US" dirty="0" smtClean="0">
                <a:solidFill>
                  <a:srgbClr val="C00000"/>
                </a:solidFill>
                <a:latin typeface="Book Antiqua" pitchFamily="18" charset="0"/>
              </a:rPr>
              <a:t>Poll Day </a:t>
            </a:r>
          </a:p>
        </p:txBody>
      </p:sp>
      <p:sp>
        <p:nvSpPr>
          <p:cNvPr id="3" name="Content Placeholder 2"/>
          <p:cNvSpPr>
            <a:spLocks noGrp="1"/>
          </p:cNvSpPr>
          <p:nvPr>
            <p:ph idx="1"/>
          </p:nvPr>
        </p:nvSpPr>
        <p:spPr>
          <a:xfrm>
            <a:off x="685801" y="1524000"/>
            <a:ext cx="7924800" cy="5029200"/>
          </a:xfrm>
        </p:spPr>
        <p:txBody>
          <a:bodyPr>
            <a:noAutofit/>
          </a:bodyPr>
          <a:lstStyle/>
          <a:p>
            <a:pPr algn="just">
              <a:defRPr/>
            </a:pPr>
            <a:r>
              <a:rPr lang="en-US" sz="1800" dirty="0">
                <a:solidFill>
                  <a:srgbClr val="002060"/>
                </a:solidFill>
                <a:latin typeface="Book Antiqua" pitchFamily="18" charset="0"/>
              </a:rPr>
              <a:t>ECI implemented several measures to ensure basic facilities at the polling stations making them conducive for PwDs to cast their vote</a:t>
            </a:r>
          </a:p>
          <a:p>
            <a:pPr marL="0" indent="0" algn="just">
              <a:buNone/>
              <a:defRPr/>
            </a:pPr>
            <a:endParaRPr lang="en-US" sz="1800" dirty="0">
              <a:solidFill>
                <a:srgbClr val="002060"/>
              </a:solidFill>
              <a:latin typeface="Book Antiqua" pitchFamily="18" charset="0"/>
            </a:endParaRPr>
          </a:p>
          <a:p>
            <a:pPr lvl="1" algn="just">
              <a:defRPr/>
            </a:pPr>
            <a:r>
              <a:rPr lang="en-US" sz="1800" dirty="0">
                <a:solidFill>
                  <a:srgbClr val="002060"/>
                </a:solidFill>
                <a:latin typeface="Book Antiqua" pitchFamily="18" charset="0"/>
              </a:rPr>
              <a:t>Braille signage on the Ballot Unit of EVM</a:t>
            </a:r>
          </a:p>
          <a:p>
            <a:pPr lvl="1" algn="just">
              <a:defRPr/>
            </a:pPr>
            <a:r>
              <a:rPr lang="en-US" sz="1800" dirty="0">
                <a:solidFill>
                  <a:srgbClr val="002060"/>
                </a:solidFill>
                <a:latin typeface="Book Antiqua" pitchFamily="18" charset="0"/>
              </a:rPr>
              <a:t>Construction of ramps – temporary installed where permanent ramps had not been provided. </a:t>
            </a:r>
          </a:p>
          <a:p>
            <a:pPr lvl="1" algn="just">
              <a:defRPr/>
            </a:pPr>
            <a:r>
              <a:rPr lang="en-US" sz="1800" dirty="0">
                <a:solidFill>
                  <a:srgbClr val="002060"/>
                </a:solidFill>
                <a:latin typeface="Book Antiqua" pitchFamily="18" charset="0"/>
              </a:rPr>
              <a:t>Entering polling stations without waiting in the queue. </a:t>
            </a:r>
          </a:p>
          <a:p>
            <a:pPr lvl="1" algn="just">
              <a:defRPr/>
            </a:pPr>
            <a:r>
              <a:rPr lang="en-US" sz="1800" dirty="0">
                <a:solidFill>
                  <a:srgbClr val="002060"/>
                </a:solidFill>
                <a:latin typeface="Book Antiqua" pitchFamily="18" charset="0"/>
              </a:rPr>
              <a:t>Facility granted to take wheel chairs inside polling stations.</a:t>
            </a:r>
          </a:p>
          <a:p>
            <a:pPr lvl="1" algn="just">
              <a:defRPr/>
            </a:pPr>
            <a:r>
              <a:rPr lang="en-US" sz="1800" dirty="0">
                <a:solidFill>
                  <a:srgbClr val="002060"/>
                </a:solidFill>
                <a:latin typeface="Book Antiqua" pitchFamily="18" charset="0"/>
              </a:rPr>
              <a:t>Polling personnel briefed about the provisions of Rule 49 N of the Conduct of Election Rules, 1961, for permitting a companion to accompany a blind/infirm elector. </a:t>
            </a:r>
          </a:p>
          <a:p>
            <a:pPr lvl="1" algn="just">
              <a:defRPr/>
            </a:pPr>
            <a:r>
              <a:rPr lang="en-US" sz="1800" dirty="0">
                <a:solidFill>
                  <a:srgbClr val="002060"/>
                </a:solidFill>
                <a:latin typeface="Book Antiqua" pitchFamily="18" charset="0"/>
              </a:rPr>
              <a:t>Electors with speech &amp; hearing impairment were given special care as in the case of other disabled persons.</a:t>
            </a:r>
          </a:p>
          <a:p>
            <a:pPr lvl="1" algn="just">
              <a:defRPr/>
            </a:pPr>
            <a:r>
              <a:rPr lang="en-US" sz="1800" dirty="0">
                <a:solidFill>
                  <a:srgbClr val="002060"/>
                </a:solidFill>
                <a:latin typeface="Book Antiqua" pitchFamily="18" charset="0"/>
              </a:rPr>
              <a:t>Poll personnel were trained &amp; sensitized regarding special need of PwDs. </a:t>
            </a:r>
          </a:p>
        </p:txBody>
      </p:sp>
      <p:sp>
        <p:nvSpPr>
          <p:cNvPr id="4" name="Slide Number Placeholder 3"/>
          <p:cNvSpPr>
            <a:spLocks noGrp="1"/>
          </p:cNvSpPr>
          <p:nvPr>
            <p:ph type="sldNum" sz="quarter" idx="12"/>
          </p:nvPr>
        </p:nvSpPr>
        <p:spPr/>
        <p:txBody>
          <a:bodyPr/>
          <a:lstStyle/>
          <a:p>
            <a:fld id="{A527016D-0C72-47B3-9EB0-FB5CECD5C1BB}" type="slidenum">
              <a:rPr lang="en-US" smtClean="0"/>
              <a:pPr/>
              <a:t>14</a:t>
            </a:fld>
            <a:endParaRPr lang="en-US"/>
          </a:p>
        </p:txBody>
      </p:sp>
    </p:spTree>
    <p:extLst>
      <p:ext uri="{BB962C8B-B14F-4D97-AF65-F5344CB8AC3E}">
        <p14:creationId xmlns:p14="http://schemas.microsoft.com/office/powerpoint/2010/main" val="1138570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48519" y="296467"/>
            <a:ext cx="8229600" cy="919163"/>
          </a:xfrm>
        </p:spPr>
        <p:txBody>
          <a:bodyPr>
            <a:normAutofit fontScale="90000"/>
          </a:bodyPr>
          <a:lstStyle/>
          <a:p>
            <a:r>
              <a:rPr lang="en-US" altLang="en-US" dirty="0" smtClean="0">
                <a:solidFill>
                  <a:srgbClr val="C00000"/>
                </a:solidFill>
              </a:rPr>
              <a:t>Measures &amp; Provisions by ECI – </a:t>
            </a:r>
            <a:br>
              <a:rPr lang="en-US" altLang="en-US" dirty="0" smtClean="0">
                <a:solidFill>
                  <a:srgbClr val="C00000"/>
                </a:solidFill>
              </a:rPr>
            </a:br>
            <a:r>
              <a:rPr lang="en-US" altLang="en-US" dirty="0" smtClean="0">
                <a:solidFill>
                  <a:srgbClr val="C00000"/>
                </a:solidFill>
              </a:rPr>
              <a:t>Poll Day </a:t>
            </a:r>
            <a:r>
              <a:rPr lang="en-US" altLang="en-US" sz="1600" dirty="0">
                <a:solidFill>
                  <a:srgbClr val="C00000"/>
                </a:solidFill>
              </a:rPr>
              <a:t>(</a:t>
            </a:r>
            <a:r>
              <a:rPr lang="en-US" altLang="en-US" sz="1600" dirty="0"/>
              <a:t>2)</a:t>
            </a:r>
            <a:endParaRPr lang="en-US" altLang="en-US" dirty="0" smtClean="0"/>
          </a:p>
        </p:txBody>
      </p:sp>
      <p:sp>
        <p:nvSpPr>
          <p:cNvPr id="3" name="Content Placeholder 2"/>
          <p:cNvSpPr>
            <a:spLocks noGrp="1"/>
          </p:cNvSpPr>
          <p:nvPr>
            <p:ph idx="1"/>
          </p:nvPr>
        </p:nvSpPr>
        <p:spPr>
          <a:xfrm>
            <a:off x="762001" y="1600201"/>
            <a:ext cx="7848600" cy="4953000"/>
          </a:xfrm>
        </p:spPr>
        <p:txBody>
          <a:bodyPr>
            <a:noAutofit/>
          </a:bodyPr>
          <a:lstStyle/>
          <a:p>
            <a:pPr>
              <a:spcBef>
                <a:spcPts val="0"/>
              </a:spcBef>
              <a:defRPr/>
            </a:pPr>
            <a:r>
              <a:rPr lang="en-US" sz="1800" dirty="0">
                <a:solidFill>
                  <a:srgbClr val="002060"/>
                </a:solidFill>
                <a:latin typeface="Book Antiqua" pitchFamily="18" charset="0"/>
              </a:rPr>
              <a:t>Provided Basic Minimum Facilities (BMF) at the Polling Station, such </a:t>
            </a:r>
            <a:r>
              <a:rPr lang="en-US" sz="1800" dirty="0">
                <a:solidFill>
                  <a:srgbClr val="002060"/>
                </a:solidFill>
                <a:latin typeface="Book Antiqua" pitchFamily="18" charset="0"/>
              </a:rPr>
              <a:t>as </a:t>
            </a:r>
            <a:endParaRPr lang="en-US" sz="1800" dirty="0">
              <a:solidFill>
                <a:srgbClr val="002060"/>
              </a:solidFill>
              <a:latin typeface="Book Antiqua" pitchFamily="18" charset="0"/>
            </a:endParaRPr>
          </a:p>
          <a:p>
            <a:pPr lvl="1">
              <a:spcBef>
                <a:spcPts val="0"/>
              </a:spcBef>
              <a:defRPr/>
            </a:pPr>
            <a:r>
              <a:rPr lang="en-US" sz="1800" dirty="0">
                <a:solidFill>
                  <a:srgbClr val="002060"/>
                </a:solidFill>
                <a:latin typeface="Book Antiqua" pitchFamily="18" charset="0"/>
              </a:rPr>
              <a:t>location of polling stations preferably at the ground floor in a good quality building with separate entrance and exit</a:t>
            </a:r>
          </a:p>
          <a:p>
            <a:pPr lvl="1">
              <a:spcBef>
                <a:spcPts val="0"/>
              </a:spcBef>
              <a:defRPr/>
            </a:pPr>
            <a:r>
              <a:rPr lang="en-US" sz="1800" dirty="0">
                <a:solidFill>
                  <a:srgbClr val="002060"/>
                </a:solidFill>
                <a:latin typeface="Book Antiqua" pitchFamily="18" charset="0"/>
              </a:rPr>
              <a:t>drinking water, </a:t>
            </a:r>
          </a:p>
          <a:p>
            <a:pPr lvl="1">
              <a:spcBef>
                <a:spcPts val="0"/>
              </a:spcBef>
              <a:defRPr/>
            </a:pPr>
            <a:r>
              <a:rPr lang="en-US" sz="1800" dirty="0">
                <a:solidFill>
                  <a:srgbClr val="002060"/>
                </a:solidFill>
                <a:latin typeface="Book Antiqua" pitchFamily="18" charset="0"/>
              </a:rPr>
              <a:t>toilets, </a:t>
            </a:r>
          </a:p>
          <a:p>
            <a:pPr lvl="1">
              <a:spcBef>
                <a:spcPts val="0"/>
              </a:spcBef>
              <a:defRPr/>
            </a:pPr>
            <a:r>
              <a:rPr lang="en-US" sz="1800" dirty="0">
                <a:solidFill>
                  <a:srgbClr val="002060"/>
                </a:solidFill>
                <a:latin typeface="Book Antiqua" pitchFamily="18" charset="0"/>
              </a:rPr>
              <a:t>provision of first aid, </a:t>
            </a:r>
          </a:p>
          <a:p>
            <a:pPr lvl="1">
              <a:spcBef>
                <a:spcPts val="0"/>
              </a:spcBef>
              <a:defRPr/>
            </a:pPr>
            <a:r>
              <a:rPr lang="en-US" sz="1800" dirty="0">
                <a:solidFill>
                  <a:srgbClr val="002060"/>
                </a:solidFill>
                <a:latin typeface="Book Antiqua" pitchFamily="18" charset="0"/>
              </a:rPr>
              <a:t>adequate space with ventilation, sufficient lighting &amp; amenities like chairs, benches &amp; covered shelter</a:t>
            </a:r>
          </a:p>
          <a:p>
            <a:pPr>
              <a:spcBef>
                <a:spcPts val="0"/>
              </a:spcBef>
              <a:defRPr/>
            </a:pPr>
            <a:endParaRPr lang="en-US" sz="1800" dirty="0">
              <a:solidFill>
                <a:srgbClr val="002060"/>
              </a:solidFill>
              <a:latin typeface="Book Antiqua" pitchFamily="18" charset="0"/>
            </a:endParaRPr>
          </a:p>
          <a:p>
            <a:pPr>
              <a:spcBef>
                <a:spcPts val="0"/>
              </a:spcBef>
              <a:defRPr/>
            </a:pPr>
            <a:r>
              <a:rPr lang="en-US" sz="1800" dirty="0">
                <a:solidFill>
                  <a:srgbClr val="002060"/>
                </a:solidFill>
                <a:latin typeface="Book Antiqua" pitchFamily="18" charset="0"/>
              </a:rPr>
              <a:t>Wide publicity of all available facilities by means of print &amp; electronic media, apart from holding meetings with political parties/ candidates.</a:t>
            </a:r>
          </a:p>
        </p:txBody>
      </p:sp>
      <p:sp>
        <p:nvSpPr>
          <p:cNvPr id="4" name="Slide Number Placeholder 3"/>
          <p:cNvSpPr>
            <a:spLocks noGrp="1"/>
          </p:cNvSpPr>
          <p:nvPr>
            <p:ph type="sldNum" sz="quarter" idx="12"/>
          </p:nvPr>
        </p:nvSpPr>
        <p:spPr/>
        <p:txBody>
          <a:bodyPr/>
          <a:lstStyle/>
          <a:p>
            <a:fld id="{A527016D-0C72-47B3-9EB0-FB5CECD5C1BB}" type="slidenum">
              <a:rPr lang="en-US" smtClean="0"/>
              <a:pPr/>
              <a:t>15</a:t>
            </a:fld>
            <a:endParaRPr lang="en-US"/>
          </a:p>
        </p:txBody>
      </p:sp>
    </p:spTree>
    <p:extLst>
      <p:ext uri="{BB962C8B-B14F-4D97-AF65-F5344CB8AC3E}">
        <p14:creationId xmlns:p14="http://schemas.microsoft.com/office/powerpoint/2010/main" val="186856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52" y="381000"/>
            <a:ext cx="8543925" cy="625474"/>
          </a:xfrm>
        </p:spPr>
        <p:txBody>
          <a:bodyPr/>
          <a:lstStyle/>
          <a:p>
            <a:r>
              <a:rPr lang="en-US" dirty="0" smtClean="0">
                <a:latin typeface="+mn-lt"/>
                <a:cs typeface="Gill Sans MT"/>
              </a:rPr>
              <a:t>Step 1: Registration</a:t>
            </a:r>
            <a:endParaRPr lang="en-US" dirty="0">
              <a:latin typeface="+mn-lt"/>
              <a:cs typeface="Gill Sans MT"/>
            </a:endParaRPr>
          </a:p>
        </p:txBody>
      </p:sp>
      <p:sp>
        <p:nvSpPr>
          <p:cNvPr id="3" name="Content Placeholder 2"/>
          <p:cNvSpPr>
            <a:spLocks noGrp="1"/>
          </p:cNvSpPr>
          <p:nvPr>
            <p:ph idx="1"/>
          </p:nvPr>
        </p:nvSpPr>
        <p:spPr/>
        <p:txBody>
          <a:bodyPr/>
          <a:lstStyle/>
          <a:p>
            <a:pPr marL="0" indent="0" algn="ctr">
              <a:buNone/>
            </a:pPr>
            <a:r>
              <a:rPr lang="en-US" dirty="0" smtClean="0">
                <a:latin typeface="Gill Sans MT"/>
                <a:cs typeface="Gill Sans MT"/>
              </a:rPr>
              <a:t>Why don’t people with disabilities get registered as voters?</a:t>
            </a:r>
          </a:p>
          <a:p>
            <a:pPr marL="0" indent="0">
              <a:buNone/>
            </a:pPr>
            <a:endParaRPr lang="en-US" dirty="0">
              <a:latin typeface="Gill Sans MT"/>
              <a:cs typeface="Gill Sans MT"/>
            </a:endParaRPr>
          </a:p>
          <a:p>
            <a:pPr marL="0" indent="0">
              <a:buNone/>
            </a:pPr>
            <a:endParaRPr lang="en-US" dirty="0">
              <a:latin typeface="Gill Sans MT"/>
              <a:cs typeface="Gill Sans MT"/>
            </a:endParaRPr>
          </a:p>
        </p:txBody>
      </p:sp>
      <p:pic>
        <p:nvPicPr>
          <p:cNvPr id="6" name="Picture 5" descr="PWD 5 (1).JPG"/>
          <p:cNvPicPr>
            <a:picLocks noChangeAspect="1"/>
          </p:cNvPicPr>
          <p:nvPr/>
        </p:nvPicPr>
        <p:blipFill>
          <a:blip r:embed="rId2" cstate="print">
            <a:lum/>
          </a:blip>
          <a:stretch>
            <a:fillRect/>
          </a:stretch>
        </p:blipFill>
        <p:spPr>
          <a:xfrm>
            <a:off x="1905000" y="2362200"/>
            <a:ext cx="6108700" cy="3784600"/>
          </a:xfrm>
          <a:prstGeom prst="rect">
            <a:avLst/>
          </a:prstGeom>
        </p:spPr>
      </p:pic>
    </p:spTree>
    <p:extLst>
      <p:ext uri="{BB962C8B-B14F-4D97-AF65-F5344CB8AC3E}">
        <p14:creationId xmlns:p14="http://schemas.microsoft.com/office/powerpoint/2010/main" val="2257251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8072"/>
          </a:xfrm>
        </p:spPr>
        <p:txBody>
          <a:bodyPr/>
          <a:lstStyle/>
          <a:p>
            <a:r>
              <a:rPr lang="en-US" dirty="0" smtClean="0">
                <a:latin typeface="+mn-lt"/>
                <a:cs typeface="Gill Sans MT"/>
              </a:rPr>
              <a:t>Registration</a:t>
            </a:r>
            <a:endParaRPr lang="en-US" dirty="0">
              <a:latin typeface="+mn-lt"/>
              <a:cs typeface="Gill Sans MT"/>
            </a:endParaRPr>
          </a:p>
        </p:txBody>
      </p:sp>
      <p:sp>
        <p:nvSpPr>
          <p:cNvPr id="3" name="Content Placeholder 2"/>
          <p:cNvSpPr>
            <a:spLocks noGrp="1"/>
          </p:cNvSpPr>
          <p:nvPr>
            <p:ph idx="1"/>
          </p:nvPr>
        </p:nvSpPr>
        <p:spPr>
          <a:xfrm>
            <a:off x="838200" y="1600200"/>
            <a:ext cx="8229600" cy="4525963"/>
          </a:xfrm>
        </p:spPr>
        <p:txBody>
          <a:bodyPr>
            <a:normAutofit fontScale="70000" lnSpcReduction="20000"/>
          </a:bodyPr>
          <a:lstStyle/>
          <a:p>
            <a:pPr marL="0" indent="0">
              <a:buNone/>
            </a:pPr>
            <a:r>
              <a:rPr lang="en-US" sz="3500" dirty="0">
                <a:latin typeface="Calibri" panose="020F0502020204030204" pitchFamily="34" charset="0"/>
                <a:cs typeface="Gill Sans MT"/>
              </a:rPr>
              <a:t>Problem 1: </a:t>
            </a:r>
            <a:r>
              <a:rPr lang="en-US" sz="3500" dirty="0" smtClean="0">
                <a:latin typeface="Calibri" panose="020F0502020204030204" pitchFamily="34" charset="0"/>
                <a:cs typeface="Gill Sans MT"/>
              </a:rPr>
              <a:t>Accessibility</a:t>
            </a:r>
          </a:p>
          <a:p>
            <a:pPr marL="0" indent="0">
              <a:buNone/>
            </a:pPr>
            <a:r>
              <a:rPr lang="en-US" sz="3500" b="1" dirty="0">
                <a:latin typeface="Calibri" panose="020F0502020204030204" pitchFamily="34" charset="0"/>
                <a:cs typeface="Gill Sans MT"/>
              </a:rPr>
              <a:t>	Information on registration needs to be </a:t>
            </a:r>
            <a:r>
              <a:rPr lang="en-US" sz="3500" b="1" dirty="0" smtClean="0">
                <a:latin typeface="Calibri" panose="020F0502020204030204" pitchFamily="34" charset="0"/>
                <a:cs typeface="Gill Sans MT"/>
              </a:rPr>
              <a:t>accessible</a:t>
            </a:r>
          </a:p>
          <a:p>
            <a:pPr marL="0" indent="0">
              <a:buNone/>
            </a:pPr>
            <a:endParaRPr lang="en-US" sz="3500" b="1" dirty="0" smtClean="0">
              <a:latin typeface="Calibri" panose="020F0502020204030204" pitchFamily="34" charset="0"/>
              <a:cs typeface="Gill Sans MT"/>
            </a:endParaRPr>
          </a:p>
          <a:p>
            <a:pPr marL="0" indent="0">
              <a:buNone/>
            </a:pPr>
            <a:r>
              <a:rPr lang="en-US" sz="3500" dirty="0">
                <a:latin typeface="Calibri" panose="020F0502020204030204" pitchFamily="34" charset="0"/>
                <a:cs typeface="Gill Sans MT"/>
              </a:rPr>
              <a:t>Problem 2: </a:t>
            </a:r>
            <a:r>
              <a:rPr lang="en-US" sz="3500" dirty="0" smtClean="0">
                <a:latin typeface="Calibri" panose="020F0502020204030204" pitchFamily="34" charset="0"/>
                <a:cs typeface="Gill Sans MT"/>
              </a:rPr>
              <a:t>Attitude</a:t>
            </a:r>
          </a:p>
          <a:p>
            <a:pPr marL="0" indent="0">
              <a:buNone/>
            </a:pPr>
            <a:r>
              <a:rPr lang="en-US" sz="3500" b="1" dirty="0" smtClean="0">
                <a:latin typeface="Calibri" panose="020F0502020204030204" pitchFamily="34" charset="0"/>
                <a:cs typeface="Gill Sans MT"/>
              </a:rPr>
              <a:t>	</a:t>
            </a:r>
            <a:r>
              <a:rPr lang="en-US" sz="3500" b="1" dirty="0">
                <a:latin typeface="Calibri" panose="020F0502020204030204" pitchFamily="34" charset="0"/>
                <a:cs typeface="Gill Sans MT"/>
              </a:rPr>
              <a:t>Why should persons with disabilities vote anyway</a:t>
            </a:r>
            <a:r>
              <a:rPr lang="en-US" sz="3500" b="1" dirty="0" smtClean="0">
                <a:latin typeface="Calibri" panose="020F0502020204030204" pitchFamily="34" charset="0"/>
                <a:cs typeface="Gill Sans MT"/>
              </a:rPr>
              <a:t>?</a:t>
            </a:r>
          </a:p>
          <a:p>
            <a:pPr marL="0" indent="0">
              <a:buNone/>
            </a:pPr>
            <a:endParaRPr lang="en-US" sz="3500" b="1" dirty="0" smtClean="0">
              <a:latin typeface="Calibri" panose="020F0502020204030204" pitchFamily="34" charset="0"/>
              <a:cs typeface="Gill Sans MT"/>
            </a:endParaRPr>
          </a:p>
          <a:p>
            <a:pPr marL="0" indent="0">
              <a:buNone/>
            </a:pPr>
            <a:r>
              <a:rPr lang="en-US" sz="3500" dirty="0">
                <a:latin typeface="Calibri" panose="020F0502020204030204" pitchFamily="34" charset="0"/>
                <a:cs typeface="Gill Sans MT"/>
              </a:rPr>
              <a:t>Problem 3: Stigma and </a:t>
            </a:r>
            <a:r>
              <a:rPr lang="en-US" sz="3500" dirty="0" smtClean="0">
                <a:latin typeface="Calibri" panose="020F0502020204030204" pitchFamily="34" charset="0"/>
                <a:cs typeface="Gill Sans MT"/>
              </a:rPr>
              <a:t>misconception</a:t>
            </a:r>
          </a:p>
          <a:p>
            <a:pPr marL="0" indent="0">
              <a:buNone/>
            </a:pPr>
            <a:r>
              <a:rPr lang="en-US" sz="3500" b="1" i="1" dirty="0" smtClean="0">
                <a:latin typeface="Calibri" panose="020F0502020204030204" pitchFamily="34" charset="0"/>
                <a:cs typeface="Gill Sans MT"/>
              </a:rPr>
              <a:t>Persons </a:t>
            </a:r>
            <a:r>
              <a:rPr lang="en-US" sz="3500" b="1" i="1" dirty="0">
                <a:latin typeface="Calibri" panose="020F0502020204030204" pitchFamily="34" charset="0"/>
                <a:cs typeface="Gill Sans MT"/>
              </a:rPr>
              <a:t>with disabilities don’t know anything – how will they vote properly?</a:t>
            </a:r>
          </a:p>
          <a:p>
            <a:pPr marL="0" indent="0">
              <a:buNone/>
            </a:pPr>
            <a:endParaRPr lang="en-US" b="1" dirty="0" smtClean="0">
              <a:latin typeface="Gill Sans MT"/>
              <a:cs typeface="Gill Sans MT"/>
            </a:endParaRPr>
          </a:p>
          <a:p>
            <a:pPr marL="0" indent="0">
              <a:buNone/>
            </a:pPr>
            <a:endParaRPr lang="en-US" b="1" dirty="0">
              <a:latin typeface="Gill Sans MT"/>
              <a:cs typeface="Gill Sans MT"/>
            </a:endParaRPr>
          </a:p>
          <a:p>
            <a:pPr marL="0" indent="0">
              <a:buNone/>
            </a:pPr>
            <a:endParaRPr lang="en-US" b="1" dirty="0">
              <a:latin typeface="Gill Sans MT"/>
              <a:cs typeface="Gill Sans MT"/>
            </a:endParaRPr>
          </a:p>
          <a:p>
            <a:pPr marL="0" indent="0">
              <a:buNone/>
            </a:pPr>
            <a:r>
              <a:rPr lang="en-US" b="1" dirty="0" smtClean="0">
                <a:latin typeface="Gill Sans MT"/>
                <a:cs typeface="Gill Sans MT"/>
              </a:rPr>
              <a:t> </a:t>
            </a:r>
            <a:endParaRPr lang="en-US" dirty="0">
              <a:latin typeface="Gill Sans MT"/>
              <a:cs typeface="Gill Sans MT"/>
            </a:endParaRPr>
          </a:p>
        </p:txBody>
      </p:sp>
    </p:spTree>
    <p:extLst>
      <p:ext uri="{BB962C8B-B14F-4D97-AF65-F5344CB8AC3E}">
        <p14:creationId xmlns:p14="http://schemas.microsoft.com/office/powerpoint/2010/main" val="1430580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02" y="457200"/>
            <a:ext cx="8269887" cy="914400"/>
          </a:xfrm>
        </p:spPr>
        <p:txBody>
          <a:bodyPr>
            <a:normAutofit/>
          </a:bodyPr>
          <a:lstStyle/>
          <a:p>
            <a:r>
              <a:rPr lang="en-IN" sz="3600" b="1" dirty="0" smtClean="0">
                <a:latin typeface="+mn-lt"/>
              </a:rPr>
              <a:t>Identification of </a:t>
            </a:r>
            <a:r>
              <a:rPr lang="en-IN" sz="3600" b="1" dirty="0" err="1" smtClean="0">
                <a:latin typeface="+mn-lt"/>
              </a:rPr>
              <a:t>PwD</a:t>
            </a:r>
            <a:r>
              <a:rPr lang="en-IN" sz="3600" b="1" dirty="0" smtClean="0">
                <a:latin typeface="+mn-lt"/>
              </a:rPr>
              <a:t> electors</a:t>
            </a:r>
            <a:endParaRPr lang="en-IN" sz="3600" b="1" dirty="0">
              <a:latin typeface="+mn-lt"/>
            </a:endParaRPr>
          </a:p>
        </p:txBody>
      </p:sp>
      <p:sp>
        <p:nvSpPr>
          <p:cNvPr id="3" name="Content Placeholder 2"/>
          <p:cNvSpPr>
            <a:spLocks noGrp="1"/>
          </p:cNvSpPr>
          <p:nvPr>
            <p:ph idx="1"/>
          </p:nvPr>
        </p:nvSpPr>
        <p:spPr>
          <a:xfrm>
            <a:off x="762000" y="1676400"/>
            <a:ext cx="8524875" cy="4826647"/>
          </a:xfrm>
        </p:spPr>
        <p:txBody>
          <a:bodyPr>
            <a:normAutofit/>
          </a:bodyPr>
          <a:lstStyle/>
          <a:p>
            <a:pPr>
              <a:lnSpc>
                <a:spcPct val="100000"/>
              </a:lnSpc>
            </a:pPr>
            <a:r>
              <a:rPr lang="en-IN" sz="2800" dirty="0" smtClean="0"/>
              <a:t>Prelim data collected by State with the help of Census, Social Justice and Empowerment Division, Women and Child Welfare Department and </a:t>
            </a:r>
            <a:r>
              <a:rPr lang="en-IN" sz="2800" dirty="0" err="1" smtClean="0"/>
              <a:t>Samagra</a:t>
            </a:r>
            <a:r>
              <a:rPr lang="en-IN" sz="2800" dirty="0" smtClean="0"/>
              <a:t> </a:t>
            </a:r>
            <a:r>
              <a:rPr lang="en-IN" sz="2800" dirty="0" err="1" smtClean="0"/>
              <a:t>Yojana</a:t>
            </a:r>
            <a:r>
              <a:rPr lang="en-IN" sz="2800" dirty="0" smtClean="0"/>
              <a:t>.</a:t>
            </a:r>
          </a:p>
          <a:p>
            <a:pPr>
              <a:lnSpc>
                <a:spcPct val="100000"/>
              </a:lnSpc>
            </a:pPr>
            <a:r>
              <a:rPr lang="en-IN" sz="2800" dirty="0" smtClean="0"/>
              <a:t>Officers of the Social Justice and Empowerment Department deployed and assigned as and when required as Nodal Officers to ensure the availability of basic facilities to </a:t>
            </a:r>
            <a:r>
              <a:rPr lang="en-IN" sz="2800" dirty="0" err="1" smtClean="0"/>
              <a:t>PwDs</a:t>
            </a:r>
            <a:r>
              <a:rPr lang="en-IN" sz="2800" dirty="0" smtClean="0"/>
              <a:t>.</a:t>
            </a:r>
          </a:p>
          <a:p>
            <a:pPr>
              <a:lnSpc>
                <a:spcPct val="100000"/>
              </a:lnSpc>
            </a:pPr>
            <a:r>
              <a:rPr lang="en-IN" sz="2800" dirty="0" smtClean="0"/>
              <a:t>Preparation of PS-wise list of 18+ </a:t>
            </a:r>
            <a:r>
              <a:rPr lang="en-IN" sz="2800" dirty="0" err="1" smtClean="0"/>
              <a:t>PwDs</a:t>
            </a:r>
            <a:r>
              <a:rPr lang="en-IN" sz="2800" dirty="0" smtClean="0"/>
              <a:t> at the DEO/ERO/BLO level from the data collected by the concerned departments.</a:t>
            </a:r>
          </a:p>
          <a:p>
            <a:endParaRPr lang="en-IN" dirty="0" smtClean="0"/>
          </a:p>
        </p:txBody>
      </p:sp>
    </p:spTree>
    <p:extLst>
      <p:ext uri="{BB962C8B-B14F-4D97-AF65-F5344CB8AC3E}">
        <p14:creationId xmlns:p14="http://schemas.microsoft.com/office/powerpoint/2010/main" val="2413826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2385"/>
            <a:ext cx="8524875" cy="836815"/>
          </a:xfrm>
        </p:spPr>
        <p:txBody>
          <a:bodyPr>
            <a:normAutofit fontScale="90000"/>
          </a:bodyPr>
          <a:lstStyle/>
          <a:p>
            <a:r>
              <a:rPr lang="en-IN" sz="3200" b="1" dirty="0" smtClean="0">
                <a:latin typeface="Constantia" panose="02030602050306030303" pitchFamily="18" charset="0"/>
              </a:rPr>
              <a:t/>
            </a:r>
            <a:br>
              <a:rPr lang="en-IN" sz="3200" b="1" dirty="0" smtClean="0">
                <a:latin typeface="Constantia" panose="02030602050306030303" pitchFamily="18" charset="0"/>
              </a:rPr>
            </a:br>
            <a:r>
              <a:rPr lang="en-IN" sz="4400" b="1" dirty="0" smtClean="0">
                <a:latin typeface="+mn-lt"/>
              </a:rPr>
              <a:t>Enrolment</a:t>
            </a:r>
            <a:endParaRPr lang="en-IN" sz="4400" b="1" dirty="0">
              <a:latin typeface="+mn-lt"/>
            </a:endParaRPr>
          </a:p>
        </p:txBody>
      </p:sp>
      <p:sp>
        <p:nvSpPr>
          <p:cNvPr id="5" name="Content Placeholder 4"/>
          <p:cNvSpPr>
            <a:spLocks noGrp="1"/>
          </p:cNvSpPr>
          <p:nvPr>
            <p:ph idx="1"/>
          </p:nvPr>
        </p:nvSpPr>
        <p:spPr>
          <a:xfrm>
            <a:off x="609600" y="1600200"/>
            <a:ext cx="8677275" cy="4953000"/>
          </a:xfrm>
        </p:spPr>
        <p:txBody>
          <a:bodyPr>
            <a:normAutofit fontScale="92500"/>
          </a:bodyPr>
          <a:lstStyle/>
          <a:p>
            <a:pPr algn="just">
              <a:lnSpc>
                <a:spcPct val="110000"/>
              </a:lnSpc>
            </a:pPr>
            <a:r>
              <a:rPr lang="en-IN" sz="2800" dirty="0" smtClean="0"/>
              <a:t>PS-wise list of </a:t>
            </a:r>
            <a:r>
              <a:rPr lang="en-IN" sz="2800" dirty="0" err="1" smtClean="0"/>
              <a:t>PwDs</a:t>
            </a:r>
            <a:r>
              <a:rPr lang="en-IN" sz="2800" dirty="0" smtClean="0"/>
              <a:t> indicating the type of disability prepared from the Voters’ List.</a:t>
            </a:r>
          </a:p>
          <a:p>
            <a:pPr lvl="0" algn="just">
              <a:lnSpc>
                <a:spcPct val="110000"/>
              </a:lnSpc>
            </a:pPr>
            <a:r>
              <a:rPr lang="en-US" sz="2800" dirty="0" smtClean="0"/>
              <a:t>Targeted approach to registration of Persons with Disabilities</a:t>
            </a:r>
            <a:endParaRPr lang="en-IN" sz="2800" dirty="0" smtClean="0"/>
          </a:p>
          <a:p>
            <a:pPr algn="just">
              <a:lnSpc>
                <a:spcPct val="110000"/>
              </a:lnSpc>
            </a:pPr>
            <a:r>
              <a:rPr lang="en-US" sz="2800" dirty="0" smtClean="0"/>
              <a:t>Inclusion of names of eligible </a:t>
            </a:r>
            <a:r>
              <a:rPr lang="en-US" sz="2800" dirty="0" err="1" smtClean="0"/>
              <a:t>PwDs</a:t>
            </a:r>
            <a:r>
              <a:rPr lang="en-US" sz="2800" dirty="0" smtClean="0"/>
              <a:t> not listed on ER (during revision </a:t>
            </a:r>
            <a:r>
              <a:rPr lang="en-US" sz="2800" dirty="0" err="1" smtClean="0"/>
              <a:t>programmes</a:t>
            </a:r>
            <a:r>
              <a:rPr lang="en-US" sz="2800" dirty="0" smtClean="0"/>
              <a:t>),  </a:t>
            </a:r>
          </a:p>
          <a:p>
            <a:pPr algn="just">
              <a:lnSpc>
                <a:spcPct val="110000"/>
              </a:lnSpc>
            </a:pPr>
            <a:r>
              <a:rPr lang="en-US" sz="2800" dirty="0" smtClean="0"/>
              <a:t>Involvement of </a:t>
            </a:r>
            <a:r>
              <a:rPr lang="en-US" sz="2800" dirty="0" err="1" smtClean="0"/>
              <a:t>Matadata</a:t>
            </a:r>
            <a:r>
              <a:rPr lang="en-US" sz="2800" dirty="0" smtClean="0"/>
              <a:t> </a:t>
            </a:r>
            <a:r>
              <a:rPr lang="en-US" sz="2800" dirty="0" err="1" smtClean="0"/>
              <a:t>Shayata</a:t>
            </a:r>
            <a:r>
              <a:rPr lang="en-US" sz="2800" dirty="0" smtClean="0"/>
              <a:t> </a:t>
            </a:r>
            <a:r>
              <a:rPr lang="en-US" sz="2800" dirty="0" err="1" smtClean="0"/>
              <a:t>Kendras</a:t>
            </a:r>
            <a:r>
              <a:rPr lang="en-US" sz="2800" dirty="0" smtClean="0"/>
              <a:t>, Voter Assistance </a:t>
            </a:r>
            <a:r>
              <a:rPr lang="en-US" sz="2800" dirty="0" err="1" smtClean="0"/>
              <a:t>Centres</a:t>
            </a:r>
            <a:r>
              <a:rPr lang="en-US" sz="2800" dirty="0" smtClean="0"/>
              <a:t>, Offices of DEOs, EROs and ROs to facilitate </a:t>
            </a:r>
            <a:r>
              <a:rPr lang="en-US" sz="2800" dirty="0" err="1" smtClean="0"/>
              <a:t>PwD</a:t>
            </a:r>
            <a:r>
              <a:rPr lang="en-US" sz="2800" dirty="0" smtClean="0"/>
              <a:t> voters.</a:t>
            </a:r>
          </a:p>
          <a:p>
            <a:pPr algn="just">
              <a:lnSpc>
                <a:spcPct val="110000"/>
              </a:lnSpc>
            </a:pPr>
            <a:r>
              <a:rPr lang="en-US" sz="2800" dirty="0" smtClean="0"/>
              <a:t>  Adequate instructions to aid in the process of filling of forms at help-</a:t>
            </a:r>
            <a:r>
              <a:rPr lang="en-US" sz="2800" dirty="0" err="1" smtClean="0"/>
              <a:t>centres</a:t>
            </a:r>
            <a:r>
              <a:rPr lang="en-US" sz="2800" dirty="0" smtClean="0"/>
              <a:t>.</a:t>
            </a:r>
          </a:p>
          <a:p>
            <a:pPr marL="342900" lvl="0" indent="-342900" algn="just">
              <a:lnSpc>
                <a:spcPct val="150000"/>
              </a:lnSpc>
              <a:spcBef>
                <a:spcPct val="20000"/>
              </a:spcBef>
              <a:buClrTx/>
              <a:defRPr/>
            </a:pPr>
            <a:endParaRPr lang="en-US" sz="1100" dirty="0" smtClean="0"/>
          </a:p>
          <a:p>
            <a:pPr marL="342900" lvl="0" indent="-342900" algn="just">
              <a:lnSpc>
                <a:spcPct val="150000"/>
              </a:lnSpc>
              <a:spcBef>
                <a:spcPct val="20000"/>
              </a:spcBef>
              <a:buClrTx/>
              <a:defRPr/>
            </a:pPr>
            <a:endParaRPr lang="en-US" sz="2200" dirty="0" smtClean="0"/>
          </a:p>
          <a:p>
            <a:pPr marL="0" indent="0" algn="just">
              <a:lnSpc>
                <a:spcPct val="100000"/>
              </a:lnSpc>
              <a:spcBef>
                <a:spcPct val="20000"/>
              </a:spcBef>
              <a:buClrTx/>
              <a:buNone/>
              <a:defRPr/>
            </a:pPr>
            <a:endParaRPr lang="en-US" dirty="0" smtClean="0"/>
          </a:p>
          <a:p>
            <a:pPr marL="342900" indent="-342900" algn="just">
              <a:lnSpc>
                <a:spcPct val="100000"/>
              </a:lnSpc>
              <a:spcBef>
                <a:spcPct val="20000"/>
              </a:spcBef>
              <a:buClrTx/>
              <a:defRPr/>
            </a:pPr>
            <a:endParaRPr lang="en-US" dirty="0"/>
          </a:p>
          <a:p>
            <a:pPr marL="342900" lvl="0" indent="-342900" algn="just">
              <a:lnSpc>
                <a:spcPct val="100000"/>
              </a:lnSpc>
              <a:spcBef>
                <a:spcPct val="20000"/>
              </a:spcBef>
              <a:buClrTx/>
              <a:defRPr/>
            </a:pPr>
            <a:endParaRPr lang="en-US" dirty="0"/>
          </a:p>
          <a:p>
            <a:endParaRPr lang="en-IN" dirty="0"/>
          </a:p>
        </p:txBody>
      </p:sp>
    </p:spTree>
    <p:extLst>
      <p:ext uri="{BB962C8B-B14F-4D97-AF65-F5344CB8AC3E}">
        <p14:creationId xmlns:p14="http://schemas.microsoft.com/office/powerpoint/2010/main" val="93269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228600"/>
            <a:ext cx="8543925" cy="777874"/>
          </a:xfrm>
        </p:spPr>
        <p:txBody>
          <a:bodyPr/>
          <a:lstStyle/>
          <a:p>
            <a:r>
              <a:rPr lang="en-US" dirty="0" smtClean="0">
                <a:latin typeface="+mn-lt"/>
                <a:cs typeface="Gill Sans MT"/>
              </a:rPr>
              <a:t>Making the right real</a:t>
            </a:r>
            <a:endParaRPr lang="en-US" dirty="0">
              <a:latin typeface="+mn-lt"/>
              <a:cs typeface="Gill Sans MT"/>
            </a:endParaRPr>
          </a:p>
        </p:txBody>
      </p:sp>
      <p:sp>
        <p:nvSpPr>
          <p:cNvPr id="3" name="Content Placeholder 2"/>
          <p:cNvSpPr>
            <a:spLocks noGrp="1"/>
          </p:cNvSpPr>
          <p:nvPr>
            <p:ph idx="1"/>
          </p:nvPr>
        </p:nvSpPr>
        <p:spPr/>
        <p:txBody>
          <a:bodyPr>
            <a:normAutofit/>
          </a:bodyPr>
          <a:lstStyle/>
          <a:p>
            <a:pPr marL="390525" lvl="1" indent="0" algn="ctr">
              <a:buNone/>
            </a:pPr>
            <a:r>
              <a:rPr lang="en-US" sz="2800" b="1" dirty="0" smtClean="0">
                <a:latin typeface="+mn-lt"/>
                <a:cs typeface="Gill Sans MT"/>
              </a:rPr>
              <a:t>All </a:t>
            </a:r>
            <a:r>
              <a:rPr lang="en-US" sz="2800" b="1" dirty="0" smtClean="0">
                <a:latin typeface="+mn-lt"/>
                <a:cs typeface="Gill Sans MT"/>
              </a:rPr>
              <a:t>eligible citizens </a:t>
            </a:r>
            <a:r>
              <a:rPr lang="en-US" sz="2800" b="1" dirty="0" smtClean="0">
                <a:latin typeface="+mn-lt"/>
                <a:cs typeface="Gill Sans MT"/>
              </a:rPr>
              <a:t>of India over the age of 18 have a right to vote</a:t>
            </a:r>
            <a:r>
              <a:rPr lang="en-US" sz="2800" b="1" dirty="0">
                <a:latin typeface="+mn-lt"/>
                <a:cs typeface="Gill Sans MT"/>
              </a:rPr>
              <a:t> </a:t>
            </a:r>
            <a:r>
              <a:rPr lang="en-US" sz="2800" b="1" dirty="0" smtClean="0">
                <a:latin typeface="+mn-lt"/>
                <a:cs typeface="Gill Sans MT"/>
              </a:rPr>
              <a:t>regardless their disabilities</a:t>
            </a:r>
            <a:endParaRPr lang="en-US" sz="2800" b="1" dirty="0">
              <a:latin typeface="+mn-lt"/>
              <a:cs typeface="Gill Sans MT"/>
            </a:endParaRPr>
          </a:p>
        </p:txBody>
      </p:sp>
      <p:pic>
        <p:nvPicPr>
          <p:cNvPr id="4" name="Picture 3" descr="index in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112525"/>
            <a:ext cx="3492500" cy="2324100"/>
          </a:xfrm>
          <a:prstGeom prst="rect">
            <a:avLst/>
          </a:prstGeom>
        </p:spPr>
      </p:pic>
    </p:spTree>
    <p:extLst>
      <p:ext uri="{BB962C8B-B14F-4D97-AF65-F5344CB8AC3E}">
        <p14:creationId xmlns:p14="http://schemas.microsoft.com/office/powerpoint/2010/main" val="3410577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988" y="382385"/>
            <a:ext cx="8269887" cy="836815"/>
          </a:xfrm>
        </p:spPr>
        <p:txBody>
          <a:bodyPr>
            <a:normAutofit fontScale="90000"/>
          </a:bodyPr>
          <a:lstStyle/>
          <a:p>
            <a:r>
              <a:rPr lang="en-IN" sz="3200" b="1" dirty="0" smtClean="0">
                <a:latin typeface="Constantia" panose="02030602050306030303" pitchFamily="18" charset="0"/>
              </a:rPr>
              <a:t/>
            </a:r>
            <a:br>
              <a:rPr lang="en-IN" sz="3200" b="1" dirty="0" smtClean="0">
                <a:latin typeface="Constantia" panose="02030602050306030303" pitchFamily="18" charset="0"/>
              </a:rPr>
            </a:br>
            <a:r>
              <a:rPr lang="en-IN" sz="4400" b="1" dirty="0" smtClean="0">
                <a:latin typeface="+mn-lt"/>
              </a:rPr>
              <a:t>Enrolment – contd.</a:t>
            </a:r>
            <a:endParaRPr lang="en-IN" sz="4400" b="1" dirty="0">
              <a:latin typeface="+mn-lt"/>
            </a:endParaRPr>
          </a:p>
        </p:txBody>
      </p:sp>
      <p:sp>
        <p:nvSpPr>
          <p:cNvPr id="5" name="Content Placeholder 4"/>
          <p:cNvSpPr>
            <a:spLocks noGrp="1"/>
          </p:cNvSpPr>
          <p:nvPr>
            <p:ph idx="1"/>
          </p:nvPr>
        </p:nvSpPr>
        <p:spPr>
          <a:xfrm>
            <a:off x="609600" y="1600200"/>
            <a:ext cx="8677275" cy="4953000"/>
          </a:xfrm>
        </p:spPr>
        <p:txBody>
          <a:bodyPr>
            <a:normAutofit fontScale="85000" lnSpcReduction="20000"/>
          </a:bodyPr>
          <a:lstStyle/>
          <a:p>
            <a:pPr marL="342900" lvl="0" indent="-342900" algn="just">
              <a:lnSpc>
                <a:spcPct val="110000"/>
              </a:lnSpc>
              <a:spcBef>
                <a:spcPct val="20000"/>
              </a:spcBef>
              <a:buClrTx/>
              <a:defRPr/>
            </a:pPr>
            <a:r>
              <a:rPr lang="en-US" sz="2800" dirty="0" smtClean="0"/>
              <a:t>Checking of Social Welfare Department Scheme Beneficiaries; Visit to Special Care Homes</a:t>
            </a:r>
          </a:p>
          <a:p>
            <a:pPr marL="342900" lvl="0" indent="-342900" algn="just">
              <a:lnSpc>
                <a:spcPct val="110000"/>
              </a:lnSpc>
              <a:spcBef>
                <a:spcPct val="20000"/>
              </a:spcBef>
              <a:buClrTx/>
              <a:defRPr/>
            </a:pPr>
            <a:r>
              <a:rPr lang="en-US" sz="2800" dirty="0" smtClean="0"/>
              <a:t>Door to Door visit by BLOs</a:t>
            </a:r>
          </a:p>
          <a:p>
            <a:pPr marL="342900" lvl="0" indent="-342900" algn="just">
              <a:lnSpc>
                <a:spcPct val="120000"/>
              </a:lnSpc>
              <a:spcBef>
                <a:spcPct val="20000"/>
              </a:spcBef>
              <a:buClrTx/>
              <a:defRPr/>
            </a:pPr>
            <a:r>
              <a:rPr lang="en-US" sz="2800" dirty="0" smtClean="0"/>
              <a:t>Special Focus on registration of mentally challenged persons- emphasis on Unsound Mind certification for non-</a:t>
            </a:r>
            <a:r>
              <a:rPr lang="en-US" sz="2800" dirty="0" err="1" smtClean="0"/>
              <a:t>registrationPartnership</a:t>
            </a:r>
            <a:r>
              <a:rPr lang="en-US" sz="2800" dirty="0" smtClean="0"/>
              <a:t> with </a:t>
            </a:r>
            <a:r>
              <a:rPr lang="en-US" sz="2800" dirty="0" err="1" smtClean="0"/>
              <a:t>PwD</a:t>
            </a:r>
            <a:r>
              <a:rPr lang="en-US" sz="2800" dirty="0" smtClean="0"/>
              <a:t>-specific NGOs and CSOs.</a:t>
            </a:r>
          </a:p>
          <a:p>
            <a:pPr marL="342900" lvl="0" indent="-342900" algn="just">
              <a:lnSpc>
                <a:spcPct val="120000"/>
              </a:lnSpc>
              <a:spcBef>
                <a:spcPct val="20000"/>
              </a:spcBef>
              <a:buClrTx/>
              <a:defRPr/>
            </a:pPr>
            <a:r>
              <a:rPr lang="en-US" sz="2800" dirty="0" smtClean="0"/>
              <a:t>Standard template designed by the Commission for collection of data- type of disability and assistance required on the day of poll for </a:t>
            </a:r>
            <a:r>
              <a:rPr lang="en-US" sz="2800" dirty="0" err="1" smtClean="0"/>
              <a:t>PwD</a:t>
            </a:r>
            <a:r>
              <a:rPr lang="en-US" sz="2800" dirty="0" smtClean="0"/>
              <a:t> voters.</a:t>
            </a:r>
          </a:p>
          <a:p>
            <a:pPr marL="342900" lvl="0" indent="-342900" algn="just">
              <a:lnSpc>
                <a:spcPct val="120000"/>
              </a:lnSpc>
              <a:spcBef>
                <a:spcPct val="20000"/>
              </a:spcBef>
              <a:buClrTx/>
              <a:defRPr/>
            </a:pPr>
            <a:r>
              <a:rPr lang="en-US" sz="2800" dirty="0" smtClean="0"/>
              <a:t>Collection of details of old age homes, senior citizens residing there and enroll the names of eligible senior citizens in the roll- By   the District Election Officers.</a:t>
            </a:r>
          </a:p>
          <a:p>
            <a:pPr marL="342900" lvl="0" indent="-342900" algn="just">
              <a:lnSpc>
                <a:spcPct val="110000"/>
              </a:lnSpc>
              <a:spcBef>
                <a:spcPct val="20000"/>
              </a:spcBef>
              <a:buClrTx/>
              <a:defRPr/>
            </a:pPr>
            <a:endParaRPr lang="en-US" sz="2800" dirty="0" smtClean="0"/>
          </a:p>
          <a:p>
            <a:pPr marL="342900" lvl="0" indent="-342900" algn="just">
              <a:lnSpc>
                <a:spcPct val="150000"/>
              </a:lnSpc>
              <a:spcBef>
                <a:spcPct val="20000"/>
              </a:spcBef>
              <a:buClrTx/>
              <a:defRPr/>
            </a:pPr>
            <a:endParaRPr lang="en-US" sz="1100" dirty="0" smtClean="0"/>
          </a:p>
          <a:p>
            <a:pPr marL="342900" lvl="0" indent="-342900" algn="just">
              <a:lnSpc>
                <a:spcPct val="150000"/>
              </a:lnSpc>
              <a:spcBef>
                <a:spcPct val="20000"/>
              </a:spcBef>
              <a:buClrTx/>
              <a:defRPr/>
            </a:pPr>
            <a:endParaRPr lang="en-US" sz="2200" dirty="0" smtClean="0"/>
          </a:p>
          <a:p>
            <a:pPr marL="0" indent="0" algn="just">
              <a:lnSpc>
                <a:spcPct val="100000"/>
              </a:lnSpc>
              <a:spcBef>
                <a:spcPct val="20000"/>
              </a:spcBef>
              <a:buClrTx/>
              <a:buNone/>
              <a:defRPr/>
            </a:pPr>
            <a:endParaRPr lang="en-US" dirty="0" smtClean="0"/>
          </a:p>
          <a:p>
            <a:pPr marL="342900" indent="-342900" algn="just">
              <a:lnSpc>
                <a:spcPct val="100000"/>
              </a:lnSpc>
              <a:spcBef>
                <a:spcPct val="20000"/>
              </a:spcBef>
              <a:buClrTx/>
              <a:defRPr/>
            </a:pPr>
            <a:endParaRPr lang="en-US" dirty="0"/>
          </a:p>
          <a:p>
            <a:pPr marL="342900" lvl="0" indent="-342900" algn="just">
              <a:lnSpc>
                <a:spcPct val="100000"/>
              </a:lnSpc>
              <a:spcBef>
                <a:spcPct val="20000"/>
              </a:spcBef>
              <a:buClrTx/>
              <a:defRPr/>
            </a:pPr>
            <a:endParaRPr lang="en-US" dirty="0"/>
          </a:p>
          <a:p>
            <a:endParaRPr lang="en-IN" dirty="0"/>
          </a:p>
        </p:txBody>
      </p:sp>
    </p:spTree>
    <p:extLst>
      <p:ext uri="{BB962C8B-B14F-4D97-AF65-F5344CB8AC3E}">
        <p14:creationId xmlns:p14="http://schemas.microsoft.com/office/powerpoint/2010/main" val="932691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5" name="Picture 4" descr="Disability.jpg"/>
          <p:cNvPicPr>
            <a:picLocks noChangeAspect="1"/>
          </p:cNvPicPr>
          <p:nvPr/>
        </p:nvPicPr>
        <p:blipFill>
          <a:blip r:embed="rId3">
            <a:grayscl/>
          </a:blip>
          <a:stretch>
            <a:fillRect/>
          </a:stretch>
        </p:blipFill>
        <p:spPr>
          <a:xfrm>
            <a:off x="-412750" y="0"/>
            <a:ext cx="5572125" cy="6858000"/>
          </a:xfrm>
          <a:prstGeom prst="rect">
            <a:avLst/>
          </a:prstGeom>
        </p:spPr>
      </p:pic>
      <p:sp>
        <p:nvSpPr>
          <p:cNvPr id="136" name="Shape 136"/>
          <p:cNvSpPr txBox="1">
            <a:spLocks noGrp="1"/>
          </p:cNvSpPr>
          <p:nvPr>
            <p:ph type="body" idx="1"/>
          </p:nvPr>
        </p:nvSpPr>
        <p:spPr>
          <a:xfrm>
            <a:off x="2559050" y="0"/>
            <a:ext cx="7099300" cy="6858000"/>
          </a:xfrm>
          <a:prstGeom prst="rect">
            <a:avLst/>
          </a:prstGeom>
          <a:solidFill>
            <a:schemeClr val="bg1">
              <a:alpha val="65000"/>
            </a:schemeClr>
          </a:solidFill>
        </p:spPr>
        <p:txBody>
          <a:bodyPr lIns="107269" tIns="107269" rIns="107269" bIns="107269" anchor="ctr" anchorCtr="0">
            <a:noAutofit/>
          </a:bodyPr>
          <a:lstStyle/>
          <a:p>
            <a:pPr>
              <a:lnSpc>
                <a:spcPct val="100000"/>
              </a:lnSpc>
              <a:buNone/>
            </a:pPr>
            <a:r>
              <a:rPr lang="en-IN" sz="4000" b="1" dirty="0" smtClean="0">
                <a:solidFill>
                  <a:srgbClr val="C00000"/>
                </a:solidFill>
              </a:rPr>
              <a:t>Outreach and Voter Education</a:t>
            </a:r>
          </a:p>
          <a:p>
            <a:pPr>
              <a:lnSpc>
                <a:spcPct val="100000"/>
              </a:lnSpc>
            </a:pPr>
            <a:r>
              <a:rPr lang="en-US" sz="2800" dirty="0" smtClean="0">
                <a:latin typeface="Lato" charset="0"/>
              </a:rPr>
              <a:t>KAP survey has a Section of Qs for </a:t>
            </a:r>
            <a:r>
              <a:rPr lang="en-US" sz="2800" dirty="0" err="1" smtClean="0">
                <a:latin typeface="Lato" charset="0"/>
              </a:rPr>
              <a:t>PwDs</a:t>
            </a:r>
            <a:endParaRPr lang="en-US" sz="2800" dirty="0" smtClean="0">
              <a:latin typeface="Lato" charset="0"/>
            </a:endParaRPr>
          </a:p>
          <a:p>
            <a:pPr>
              <a:lnSpc>
                <a:spcPct val="100000"/>
              </a:lnSpc>
            </a:pPr>
            <a:r>
              <a:rPr lang="en-US" sz="2800" dirty="0" smtClean="0">
                <a:latin typeface="Lato" charset="0"/>
              </a:rPr>
              <a:t>Voters with disability mapped</a:t>
            </a:r>
          </a:p>
          <a:p>
            <a:pPr>
              <a:lnSpc>
                <a:spcPct val="100000"/>
              </a:lnSpc>
            </a:pPr>
            <a:r>
              <a:rPr lang="en-US" sz="2800" dirty="0" smtClean="0">
                <a:latin typeface="Lato" charset="0"/>
              </a:rPr>
              <a:t>Can register online and on mobile as disabled elector and seek requisite assistance</a:t>
            </a:r>
          </a:p>
          <a:p>
            <a:pPr>
              <a:lnSpc>
                <a:spcPct val="100000"/>
              </a:lnSpc>
            </a:pPr>
            <a:r>
              <a:rPr lang="en-US" sz="2800" dirty="0" smtClean="0">
                <a:latin typeface="Lato" charset="0"/>
              </a:rPr>
              <a:t>Facilities available given wide publicity to encourage </a:t>
            </a:r>
            <a:r>
              <a:rPr lang="en-US" sz="2800" dirty="0" err="1" smtClean="0">
                <a:latin typeface="Lato" charset="0"/>
              </a:rPr>
              <a:t>PwDs</a:t>
            </a:r>
            <a:endParaRPr lang="en-US" sz="2800" dirty="0" smtClean="0">
              <a:latin typeface="Lato" charset="0"/>
            </a:endParaRPr>
          </a:p>
          <a:p>
            <a:pPr>
              <a:lnSpc>
                <a:spcPct val="100000"/>
              </a:lnSpc>
            </a:pPr>
            <a:r>
              <a:rPr lang="en-US" sz="2800" dirty="0" smtClean="0">
                <a:latin typeface="Lato" charset="0"/>
              </a:rPr>
              <a:t>Voter Guides in Braille</a:t>
            </a:r>
          </a:p>
          <a:p>
            <a:pPr>
              <a:lnSpc>
                <a:spcPct val="100000"/>
              </a:lnSpc>
            </a:pPr>
            <a:r>
              <a:rPr lang="en-US" sz="2800" dirty="0" smtClean="0">
                <a:latin typeface="Lato" charset="0"/>
              </a:rPr>
              <a:t>Special outreach through Civil Society and Celebrities </a:t>
            </a:r>
            <a:endParaRPr lang="en" sz="2800" dirty="0">
              <a:latin typeface="Lato"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dleads\Desktop\photos\PEOPLE WITH DISABILITY\32 - Copy.jpg"/>
          <p:cNvPicPr>
            <a:picLocks noChangeAspect="1" noChangeArrowheads="1"/>
          </p:cNvPicPr>
          <p:nvPr/>
        </p:nvPicPr>
        <p:blipFill>
          <a:blip r:embed="rId2"/>
          <a:srcRect/>
          <a:stretch>
            <a:fillRect/>
          </a:stretch>
        </p:blipFill>
        <p:spPr bwMode="auto">
          <a:xfrm>
            <a:off x="2004335" y="507517"/>
            <a:ext cx="6038175" cy="2360374"/>
          </a:xfrm>
          <a:prstGeom prst="rect">
            <a:avLst/>
          </a:prstGeom>
          <a:noFill/>
        </p:spPr>
      </p:pic>
      <p:pic>
        <p:nvPicPr>
          <p:cNvPr id="6" name="Picture 3" descr="C:\Users\Godleads\Desktop\photos\PEOPLE WITH DISABILITY\194 - Copy.jpg"/>
          <p:cNvPicPr>
            <a:picLocks noChangeAspect="1" noChangeArrowheads="1"/>
          </p:cNvPicPr>
          <p:nvPr/>
        </p:nvPicPr>
        <p:blipFill>
          <a:blip r:embed="rId3"/>
          <a:srcRect/>
          <a:stretch>
            <a:fillRect/>
          </a:stretch>
        </p:blipFill>
        <p:spPr bwMode="auto">
          <a:xfrm>
            <a:off x="2002047" y="2972244"/>
            <a:ext cx="3047572" cy="2624992"/>
          </a:xfrm>
          <a:prstGeom prst="rect">
            <a:avLst/>
          </a:prstGeom>
          <a:noFill/>
        </p:spPr>
      </p:pic>
      <p:pic>
        <p:nvPicPr>
          <p:cNvPr id="7" name="Picture 2" descr="C:\Users\Godleads\Desktop\photos\PEOPLE WITH DISABILITY\195.jpg"/>
          <p:cNvPicPr>
            <a:picLocks noChangeAspect="1" noChangeArrowheads="1"/>
          </p:cNvPicPr>
          <p:nvPr/>
        </p:nvPicPr>
        <p:blipFill>
          <a:blip r:embed="rId4"/>
          <a:srcRect/>
          <a:stretch>
            <a:fillRect/>
          </a:stretch>
        </p:blipFill>
        <p:spPr bwMode="auto">
          <a:xfrm>
            <a:off x="5137855" y="2975990"/>
            <a:ext cx="2933284" cy="2607393"/>
          </a:xfrm>
          <a:prstGeom prst="rect">
            <a:avLst/>
          </a:prstGeom>
          <a:noFill/>
        </p:spPr>
      </p:pic>
      <p:sp>
        <p:nvSpPr>
          <p:cNvPr id="8" name="TextBox 7"/>
          <p:cNvSpPr txBox="1"/>
          <p:nvPr/>
        </p:nvSpPr>
        <p:spPr>
          <a:xfrm>
            <a:off x="2003714" y="5902037"/>
            <a:ext cx="6078682" cy="523220"/>
          </a:xfrm>
          <a:prstGeom prst="rect">
            <a:avLst/>
          </a:prstGeom>
          <a:noFill/>
        </p:spPr>
        <p:txBody>
          <a:bodyPr wrap="square" rtlCol="0">
            <a:spAutoFit/>
          </a:bodyPr>
          <a:lstStyle/>
          <a:p>
            <a:pPr algn="ctr"/>
            <a:r>
              <a:rPr lang="en-US" sz="2800" b="1" dirty="0" smtClean="0">
                <a:latin typeface="+mn-lt"/>
              </a:rPr>
              <a:t>SVEEP for Visually-challenged voters</a:t>
            </a:r>
            <a:endParaRPr lang="en-US" sz="2800" b="1"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701674"/>
          </a:xfrm>
        </p:spPr>
        <p:txBody>
          <a:bodyPr/>
          <a:lstStyle/>
          <a:p>
            <a:pPr>
              <a:lnSpc>
                <a:spcPct val="100000"/>
              </a:lnSpc>
            </a:pPr>
            <a:r>
              <a:rPr lang="en-IN" dirty="0" smtClean="0">
                <a:solidFill>
                  <a:srgbClr val="C00000"/>
                </a:solidFill>
              </a:rPr>
              <a:t>Outreach and Voter Education</a:t>
            </a:r>
          </a:p>
        </p:txBody>
      </p:sp>
      <p:sp>
        <p:nvSpPr>
          <p:cNvPr id="5" name="Content Placeholder 4"/>
          <p:cNvSpPr>
            <a:spLocks noGrp="1"/>
          </p:cNvSpPr>
          <p:nvPr>
            <p:ph idx="1"/>
          </p:nvPr>
        </p:nvSpPr>
        <p:spPr/>
        <p:txBody>
          <a:bodyPr>
            <a:normAutofit/>
          </a:bodyPr>
          <a:lstStyle/>
          <a:p>
            <a:r>
              <a:rPr lang="en-US" dirty="0"/>
              <a:t>Working with </a:t>
            </a:r>
            <a:r>
              <a:rPr lang="en-US" dirty="0" smtClean="0"/>
              <a:t>CSOs for </a:t>
            </a:r>
            <a:r>
              <a:rPr lang="en-US" dirty="0"/>
              <a:t>greater participation of people with </a:t>
            </a:r>
            <a:r>
              <a:rPr lang="en-US" dirty="0" smtClean="0"/>
              <a:t>disability</a:t>
            </a:r>
          </a:p>
          <a:p>
            <a:r>
              <a:rPr lang="en-US" dirty="0" smtClean="0"/>
              <a:t>Training on various aspects of disability in all the  training sessions.</a:t>
            </a:r>
          </a:p>
          <a:p>
            <a:r>
              <a:rPr lang="en-US" dirty="0" smtClean="0"/>
              <a:t>Training of District and Master trainers</a:t>
            </a:r>
          </a:p>
          <a:p>
            <a:r>
              <a:rPr lang="en-US" dirty="0"/>
              <a:t>District level </a:t>
            </a:r>
            <a:r>
              <a:rPr lang="en-US" dirty="0" smtClean="0"/>
              <a:t>sensitization  programs </a:t>
            </a:r>
            <a:r>
              <a:rPr lang="en-US" dirty="0"/>
              <a:t>for Election </a:t>
            </a:r>
            <a:r>
              <a:rPr lang="en-US" dirty="0" smtClean="0"/>
              <a:t>officials</a:t>
            </a:r>
          </a:p>
          <a:p>
            <a:r>
              <a:rPr lang="en-US" dirty="0"/>
              <a:t>Police Officers/Home Guards </a:t>
            </a:r>
            <a:r>
              <a:rPr lang="en-US" dirty="0" smtClean="0"/>
              <a:t>being </a:t>
            </a:r>
            <a:r>
              <a:rPr lang="en-US" dirty="0"/>
              <a:t>specially trained to assist people with special needs outside polling station</a:t>
            </a:r>
          </a:p>
          <a:p>
            <a:pPr marL="0" indent="0">
              <a:buNone/>
            </a:pPr>
            <a:endParaRPr lang="en-US" dirty="0"/>
          </a:p>
          <a:p>
            <a:endParaRPr lang="en-US" dirty="0" smtClean="0"/>
          </a:p>
          <a:p>
            <a:pPr marL="0" indent="0">
              <a:buNone/>
            </a:pP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287775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625474"/>
          </a:xfrm>
        </p:spPr>
        <p:txBody>
          <a:bodyPr/>
          <a:lstStyle/>
          <a:p>
            <a:pPr>
              <a:lnSpc>
                <a:spcPct val="100000"/>
              </a:lnSpc>
            </a:pPr>
            <a:r>
              <a:rPr lang="en-IN" dirty="0" smtClean="0">
                <a:solidFill>
                  <a:srgbClr val="C00000"/>
                </a:solidFill>
              </a:rPr>
              <a:t>Outreach and Voter Education</a:t>
            </a:r>
          </a:p>
        </p:txBody>
      </p:sp>
      <p:sp>
        <p:nvSpPr>
          <p:cNvPr id="3" name="Content Placeholder 2"/>
          <p:cNvSpPr>
            <a:spLocks noGrp="1"/>
          </p:cNvSpPr>
          <p:nvPr>
            <p:ph idx="1"/>
          </p:nvPr>
        </p:nvSpPr>
        <p:spPr/>
        <p:txBody>
          <a:bodyPr>
            <a:normAutofit/>
          </a:bodyPr>
          <a:lstStyle/>
          <a:p>
            <a:pPr algn="just"/>
            <a:r>
              <a:rPr lang="en-US" dirty="0" smtClean="0"/>
              <a:t>Do’s </a:t>
            </a:r>
            <a:r>
              <a:rPr lang="en-US" dirty="0"/>
              <a:t>and </a:t>
            </a:r>
            <a:r>
              <a:rPr lang="en-US" dirty="0" smtClean="0"/>
              <a:t>Don’ts being included </a:t>
            </a:r>
            <a:r>
              <a:rPr lang="en-US" dirty="0"/>
              <a:t>in all training manual of ROs, Presiding officers, </a:t>
            </a:r>
            <a:r>
              <a:rPr lang="en-US" dirty="0" smtClean="0"/>
              <a:t>etc</a:t>
            </a:r>
          </a:p>
          <a:p>
            <a:pPr algn="just"/>
            <a:r>
              <a:rPr lang="en-US" dirty="0" smtClean="0"/>
              <a:t>Do’s and Don’ts included in ROs manual</a:t>
            </a:r>
            <a:endParaRPr lang="en-US" dirty="0"/>
          </a:p>
          <a:p>
            <a:pPr algn="just"/>
            <a:r>
              <a:rPr lang="en-US" dirty="0" smtClean="0"/>
              <a:t>Meeting with all associations of PWD at state level and District level</a:t>
            </a:r>
          </a:p>
          <a:p>
            <a:pPr algn="just"/>
            <a:r>
              <a:rPr lang="en-US" dirty="0" smtClean="0"/>
              <a:t>Training video on all aspects of disabled voting</a:t>
            </a:r>
          </a:p>
          <a:p>
            <a:pPr algn="just"/>
            <a:r>
              <a:rPr lang="en-US" dirty="0" smtClean="0"/>
              <a:t>Officials from Disabled department taken on deputation to coordinate all the activities during elections</a:t>
            </a:r>
          </a:p>
          <a:p>
            <a:pPr algn="just"/>
            <a:endParaRPr lang="en-US" dirty="0" smtClean="0"/>
          </a:p>
          <a:p>
            <a:pPr marL="0" indent="0" algn="just">
              <a:buNone/>
            </a:pPr>
            <a:endParaRPr lang="en-US" dirty="0"/>
          </a:p>
          <a:p>
            <a:pPr marL="0" indent="0" algn="just">
              <a:buNone/>
            </a:pPr>
            <a:endParaRPr lang="en-US" dirty="0" smtClean="0">
              <a:solidFill>
                <a:srgbClr val="00B0F0"/>
              </a:solidFill>
            </a:endParaRPr>
          </a:p>
          <a:p>
            <a:pPr marL="0" indent="0" algn="just">
              <a:buNone/>
            </a:pPr>
            <a:endParaRPr lang="en-US" dirty="0" smtClean="0">
              <a:solidFill>
                <a:srgbClr val="00B0F0"/>
              </a:solidFill>
            </a:endParaRPr>
          </a:p>
          <a:p>
            <a:pPr marL="0" indent="0" algn="just">
              <a:buNone/>
            </a:pPr>
            <a:endParaRPr lang="en-US" dirty="0" smtClean="0">
              <a:solidFill>
                <a:srgbClr val="00B0F0"/>
              </a:solidFill>
            </a:endParaRPr>
          </a:p>
          <a:p>
            <a:pPr algn="just"/>
            <a:endParaRPr lang="en-US" dirty="0">
              <a:solidFill>
                <a:srgbClr val="00B0F0"/>
              </a:solidFill>
            </a:endParaRPr>
          </a:p>
          <a:p>
            <a:pPr algn="just"/>
            <a:endParaRPr lang="en-US" dirty="0"/>
          </a:p>
        </p:txBody>
      </p:sp>
    </p:spTree>
    <p:extLst>
      <p:ext uri="{BB962C8B-B14F-4D97-AF65-F5344CB8AC3E}">
        <p14:creationId xmlns:p14="http://schemas.microsoft.com/office/powerpoint/2010/main" val="1544179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650887" cy="1088906"/>
          </a:xfrm>
        </p:spPr>
        <p:txBody>
          <a:bodyPr>
            <a:normAutofit/>
          </a:bodyPr>
          <a:lstStyle/>
          <a:p>
            <a:r>
              <a:rPr lang="en-IN" b="1" dirty="0" smtClean="0">
                <a:latin typeface="+mn-lt"/>
              </a:rPr>
              <a:t>Facilitating</a:t>
            </a:r>
            <a:endParaRPr lang="en-IN" b="1" dirty="0">
              <a:latin typeface="+mn-lt"/>
            </a:endParaRPr>
          </a:p>
        </p:txBody>
      </p:sp>
      <p:sp>
        <p:nvSpPr>
          <p:cNvPr id="3" name="Content Placeholder 2"/>
          <p:cNvSpPr>
            <a:spLocks noGrp="1"/>
          </p:cNvSpPr>
          <p:nvPr>
            <p:ph idx="1"/>
          </p:nvPr>
        </p:nvSpPr>
        <p:spPr>
          <a:xfrm>
            <a:off x="762000" y="1524001"/>
            <a:ext cx="8524875" cy="4838700"/>
          </a:xfrm>
        </p:spPr>
        <p:txBody>
          <a:bodyPr>
            <a:normAutofit/>
          </a:bodyPr>
          <a:lstStyle/>
          <a:p>
            <a:r>
              <a:rPr lang="en-IN" b="1" dirty="0" smtClean="0">
                <a:solidFill>
                  <a:schemeClr val="tx1"/>
                </a:solidFill>
              </a:rPr>
              <a:t>Guaranteeing Assured Minimum Facilities (AMF)</a:t>
            </a:r>
          </a:p>
          <a:p>
            <a:r>
              <a:rPr lang="en-IN" b="1" dirty="0" smtClean="0">
                <a:solidFill>
                  <a:schemeClr val="tx1"/>
                </a:solidFill>
              </a:rPr>
              <a:t>What constitutes AMF: </a:t>
            </a:r>
          </a:p>
          <a:p>
            <a:pPr marL="0" indent="0">
              <a:buNone/>
            </a:pPr>
            <a:r>
              <a:rPr lang="en-IN" dirty="0" smtClean="0"/>
              <a:t>Provision for ramp, drinking water, adequate furniture, proper lighting, proper signage, helpdesk, toilet</a:t>
            </a:r>
          </a:p>
          <a:p>
            <a:pPr marL="0" indent="0">
              <a:buNone/>
            </a:pPr>
            <a:r>
              <a:rPr lang="en-IN" b="1" dirty="0" smtClean="0">
                <a:solidFill>
                  <a:schemeClr val="tx1"/>
                </a:solidFill>
              </a:rPr>
              <a:t>How to ensure it?</a:t>
            </a:r>
          </a:p>
          <a:p>
            <a:pPr algn="just"/>
            <a:r>
              <a:rPr lang="en-US" dirty="0" smtClean="0"/>
              <a:t>Preparation of an extensive database </a:t>
            </a:r>
            <a:r>
              <a:rPr lang="en-US" dirty="0"/>
              <a:t>of </a:t>
            </a:r>
            <a:r>
              <a:rPr lang="en-US" dirty="0" smtClean="0"/>
              <a:t>buildings to be used as PS</a:t>
            </a:r>
            <a:endParaRPr lang="en-US" dirty="0"/>
          </a:p>
          <a:p>
            <a:pPr algn="just"/>
            <a:r>
              <a:rPr lang="en-US" dirty="0"/>
              <a:t>Review meetings on building facilities done at DEO &amp; CEO </a:t>
            </a:r>
            <a:r>
              <a:rPr lang="en-US" dirty="0" smtClean="0"/>
              <a:t>Level</a:t>
            </a:r>
          </a:p>
          <a:p>
            <a:pPr algn="just"/>
            <a:r>
              <a:rPr lang="en-US" dirty="0" smtClean="0">
                <a:cs typeface="Calibri" pitchFamily="34" charset="0"/>
              </a:rPr>
              <a:t>Mapping of booths through </a:t>
            </a:r>
            <a:r>
              <a:rPr lang="en-US" dirty="0">
                <a:cs typeface="Calibri" pitchFamily="34" charset="0"/>
              </a:rPr>
              <a:t>AMF Maps and then targeted approach was adopted through weekly reviews and Video Conferencing etc</a:t>
            </a:r>
            <a:r>
              <a:rPr lang="en-US" dirty="0" smtClean="0">
                <a:cs typeface="Calibri" pitchFamily="34" charset="0"/>
              </a:rPr>
              <a:t>.</a:t>
            </a:r>
            <a:endParaRPr lang="en-US" dirty="0"/>
          </a:p>
          <a:p>
            <a:pPr algn="just"/>
            <a:r>
              <a:rPr lang="en-US" dirty="0"/>
              <a:t>Feedback </a:t>
            </a:r>
            <a:r>
              <a:rPr lang="en-US" dirty="0" smtClean="0"/>
              <a:t>taken from political parties.</a:t>
            </a:r>
            <a:endParaRPr lang="en-US" dirty="0"/>
          </a:p>
          <a:p>
            <a:pPr algn="just"/>
            <a:r>
              <a:rPr lang="en-US" dirty="0"/>
              <a:t>Wherever permanent </a:t>
            </a:r>
            <a:r>
              <a:rPr lang="en-US" dirty="0" smtClean="0"/>
              <a:t>infrastructure is </a:t>
            </a:r>
            <a:r>
              <a:rPr lang="en-US" dirty="0"/>
              <a:t>not possible, temporary solutions provided</a:t>
            </a:r>
          </a:p>
          <a:p>
            <a:endParaRPr lang="en-IN" dirty="0"/>
          </a:p>
          <a:p>
            <a:endParaRPr lang="en-IN" dirty="0" smtClean="0"/>
          </a:p>
          <a:p>
            <a:endParaRPr lang="en-IN" dirty="0"/>
          </a:p>
        </p:txBody>
      </p:sp>
    </p:spTree>
    <p:extLst>
      <p:ext uri="{BB962C8B-B14F-4D97-AF65-F5344CB8AC3E}">
        <p14:creationId xmlns:p14="http://schemas.microsoft.com/office/powerpoint/2010/main" val="2952543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451771"/>
          </a:xfrm>
        </p:spPr>
        <p:txBody>
          <a:bodyPr>
            <a:normAutofit/>
          </a:bodyPr>
          <a:lstStyle/>
          <a:p>
            <a:r>
              <a:rPr lang="en-US" sz="2500" b="1" dirty="0" smtClean="0">
                <a:latin typeface="+mn-lt"/>
              </a:rPr>
              <a:t>Specifications for AMF</a:t>
            </a:r>
            <a:endParaRPr lang="en-US" sz="2500" b="1" dirty="0">
              <a:latin typeface="+mn-lt"/>
            </a:endParaRPr>
          </a:p>
        </p:txBody>
      </p:sp>
      <p:sp>
        <p:nvSpPr>
          <p:cNvPr id="3" name="Content Placeholder 2"/>
          <p:cNvSpPr>
            <a:spLocks noGrp="1"/>
          </p:cNvSpPr>
          <p:nvPr>
            <p:ph idx="1"/>
          </p:nvPr>
        </p:nvSpPr>
        <p:spPr>
          <a:xfrm>
            <a:off x="685944" y="1520788"/>
            <a:ext cx="8539019" cy="4744474"/>
          </a:xfrm>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63408477"/>
              </p:ext>
            </p:extLst>
          </p:nvPr>
        </p:nvGraphicFramePr>
        <p:xfrm>
          <a:off x="761999" y="1520787"/>
          <a:ext cx="8462963" cy="4790520"/>
        </p:xfrm>
        <a:graphic>
          <a:graphicData uri="http://schemas.openxmlformats.org/drawingml/2006/table">
            <a:tbl>
              <a:tblPr firstRow="1" bandRow="1">
                <a:tableStyleId>{5A111915-BE36-4E01-A7E5-04B1672EAD32}</a:tableStyleId>
              </a:tblPr>
              <a:tblGrid>
                <a:gridCol w="1720224"/>
                <a:gridCol w="6742739"/>
              </a:tblGrid>
              <a:tr h="300928">
                <a:tc>
                  <a:txBody>
                    <a:bodyPr/>
                    <a:lstStyle/>
                    <a:p>
                      <a:pPr algn="ctr" rtl="0" fontAlgn="ctr"/>
                      <a:r>
                        <a:rPr lang="en-SG" sz="1400" u="none" strike="noStrike" dirty="0" smtClean="0">
                          <a:effectLst/>
                        </a:rPr>
                        <a:t>AMF</a:t>
                      </a:r>
                      <a:endParaRPr lang="en-SG" sz="1400" b="1" i="0" u="none" strike="noStrike" dirty="0">
                        <a:solidFill>
                          <a:srgbClr val="FFFFFF"/>
                        </a:solidFill>
                        <a:effectLst/>
                        <a:latin typeface="Calibri" panose="020F0502020204030204" pitchFamily="34" charset="0"/>
                      </a:endParaRPr>
                    </a:p>
                  </a:txBody>
                  <a:tcPr marL="8511" marR="8511" marT="8511" marB="0" anchor="ctr"/>
                </a:tc>
                <a:tc>
                  <a:txBody>
                    <a:bodyPr/>
                    <a:lstStyle/>
                    <a:p>
                      <a:pPr algn="ctr" rtl="0" fontAlgn="ctr"/>
                      <a:r>
                        <a:rPr lang="en-SG" sz="1400" u="none" strike="noStrike" dirty="0">
                          <a:effectLst/>
                        </a:rPr>
                        <a:t>Specifications</a:t>
                      </a:r>
                      <a:endParaRPr lang="en-SG" sz="1400" b="1" i="0" u="none" strike="noStrike" dirty="0">
                        <a:solidFill>
                          <a:srgbClr val="FFFFFF"/>
                        </a:solidFill>
                        <a:effectLst/>
                        <a:latin typeface="Calibri" panose="020F0502020204030204" pitchFamily="34" charset="0"/>
                      </a:endParaRPr>
                    </a:p>
                  </a:txBody>
                  <a:tcPr marL="8511" marR="8511" marT="8511" marB="0" anchor="ctr"/>
                </a:tc>
              </a:tr>
              <a:tr h="2181446">
                <a:tc>
                  <a:txBody>
                    <a:bodyPr/>
                    <a:lstStyle/>
                    <a:p>
                      <a:pPr algn="ctr" rtl="0" fontAlgn="t"/>
                      <a:r>
                        <a:rPr lang="en-SG" sz="1600" u="none" strike="noStrike" dirty="0">
                          <a:effectLst/>
                        </a:rPr>
                        <a:t> </a:t>
                      </a:r>
                      <a:endParaRPr lang="en-SG" sz="1600" b="0" i="0" u="none" strike="noStrike" dirty="0">
                        <a:solidFill>
                          <a:srgbClr val="000000"/>
                        </a:solidFill>
                        <a:effectLst/>
                        <a:latin typeface="Arial" panose="020B0604020202020204" pitchFamily="34" charset="0"/>
                      </a:endParaRPr>
                    </a:p>
                  </a:txBody>
                  <a:tcPr marL="8511" marR="8511" marT="8511" marB="0"/>
                </a:tc>
                <a:tc>
                  <a:txBody>
                    <a:bodyPr/>
                    <a:lstStyle/>
                    <a:p>
                      <a:pPr algn="just" rtl="0" fontAlgn="ctr">
                        <a:lnSpc>
                          <a:spcPct val="150000"/>
                        </a:lnSpc>
                      </a:pPr>
                      <a:r>
                        <a:rPr lang="en-SG" sz="1400" u="none" strike="noStrike" dirty="0">
                          <a:effectLst/>
                        </a:rPr>
                        <a:t>Parking for Persons with Disability (</a:t>
                      </a:r>
                      <a:r>
                        <a:rPr lang="en-SG" sz="1400" u="none" strike="noStrike" dirty="0" err="1">
                          <a:effectLst/>
                        </a:rPr>
                        <a:t>PwD</a:t>
                      </a:r>
                      <a:r>
                        <a:rPr lang="en-SG" sz="1400" u="none" strike="noStrike" dirty="0">
                          <a:effectLst/>
                        </a:rPr>
                        <a:t>) coming on wheelchairs or other vehicles (to be visible from the road)</a:t>
                      </a:r>
                    </a:p>
                    <a:p>
                      <a:pPr algn="just" rtl="0" fontAlgn="ctr">
                        <a:lnSpc>
                          <a:spcPct val="150000"/>
                        </a:lnSpc>
                      </a:pPr>
                      <a:r>
                        <a:rPr lang="en-SG" sz="1400" u="none" strike="noStrike" dirty="0">
                          <a:effectLst/>
                        </a:rPr>
                        <a:t>After entrance arrow signs marks indicating the queue</a:t>
                      </a:r>
                    </a:p>
                    <a:p>
                      <a:pPr algn="just" rtl="0" fontAlgn="ctr">
                        <a:lnSpc>
                          <a:spcPct val="150000"/>
                        </a:lnSpc>
                      </a:pPr>
                      <a:r>
                        <a:rPr lang="en-SG" sz="1400" u="none" strike="noStrike" dirty="0">
                          <a:effectLst/>
                        </a:rPr>
                        <a:t>Arrow mark indicating the polling personnel</a:t>
                      </a:r>
                    </a:p>
                    <a:p>
                      <a:pPr algn="just" rtl="0" fontAlgn="ctr">
                        <a:lnSpc>
                          <a:spcPct val="150000"/>
                        </a:lnSpc>
                      </a:pPr>
                      <a:r>
                        <a:rPr lang="en-SG" sz="1400" u="none" strike="noStrike" dirty="0">
                          <a:effectLst/>
                        </a:rPr>
                        <a:t>Signage for Male/Female toilets</a:t>
                      </a:r>
                    </a:p>
                    <a:p>
                      <a:pPr algn="just" rtl="0" fontAlgn="ctr">
                        <a:lnSpc>
                          <a:spcPct val="150000"/>
                        </a:lnSpc>
                      </a:pPr>
                      <a:r>
                        <a:rPr lang="da-DK" sz="1400" u="none" strike="noStrike" dirty="0">
                          <a:effectLst/>
                        </a:rPr>
                        <a:t>Signage for toilets for PwD voters</a:t>
                      </a:r>
                    </a:p>
                    <a:p>
                      <a:pPr algn="just" rtl="0" fontAlgn="ctr">
                        <a:lnSpc>
                          <a:spcPct val="150000"/>
                        </a:lnSpc>
                      </a:pPr>
                      <a:r>
                        <a:rPr lang="en-SG" sz="1400" u="none" strike="noStrike" dirty="0">
                          <a:effectLst/>
                        </a:rPr>
                        <a:t>Signage indicating drinking water</a:t>
                      </a:r>
                      <a:endParaRPr lang="en-SG" sz="1400" b="0" i="0" u="none" strike="noStrike" dirty="0">
                        <a:solidFill>
                          <a:srgbClr val="000000"/>
                        </a:solidFill>
                        <a:effectLst/>
                        <a:latin typeface="+mn-lt"/>
                      </a:endParaRPr>
                    </a:p>
                  </a:txBody>
                  <a:tcPr marL="8511" marR="8511" marT="8511" marB="0" anchor="ctr"/>
                </a:tc>
              </a:tr>
              <a:tr h="939623">
                <a:tc>
                  <a:txBody>
                    <a:bodyPr/>
                    <a:lstStyle/>
                    <a:p>
                      <a:pPr algn="ctr" rtl="0" fontAlgn="t"/>
                      <a:r>
                        <a:rPr lang="en-SG" sz="1600" u="none" strike="noStrike">
                          <a:effectLst/>
                        </a:rPr>
                        <a:t> </a:t>
                      </a:r>
                      <a:endParaRPr lang="en-SG" sz="1600" b="0" i="0" u="none" strike="noStrike">
                        <a:solidFill>
                          <a:srgbClr val="000000"/>
                        </a:solidFill>
                        <a:effectLst/>
                        <a:latin typeface="Arial" panose="020B0604020202020204" pitchFamily="34" charset="0"/>
                      </a:endParaRPr>
                    </a:p>
                  </a:txBody>
                  <a:tcPr marL="8511" marR="8511" marT="8511" marB="0"/>
                </a:tc>
                <a:tc>
                  <a:txBody>
                    <a:bodyPr/>
                    <a:lstStyle/>
                    <a:p>
                      <a:pPr algn="just" rtl="0" fontAlgn="ctr">
                        <a:lnSpc>
                          <a:spcPct val="150000"/>
                        </a:lnSpc>
                      </a:pPr>
                      <a:r>
                        <a:rPr lang="en-SG" sz="1400" u="none" strike="noStrike" dirty="0">
                          <a:effectLst/>
                        </a:rPr>
                        <a:t>Tables of 4' x 2 1/2'  with provision for 3 people to sit -  one </a:t>
                      </a:r>
                      <a:r>
                        <a:rPr lang="en-SG" sz="1400" u="none" strike="noStrike" dirty="0" err="1">
                          <a:effectLst/>
                        </a:rPr>
                        <a:t>BLO</a:t>
                      </a:r>
                      <a:r>
                        <a:rPr lang="en-SG" sz="1400" u="none" strike="noStrike" dirty="0">
                          <a:effectLst/>
                        </a:rPr>
                        <a:t> with booth slips, two </a:t>
                      </a:r>
                      <a:r>
                        <a:rPr lang="en-SG" sz="1400" u="none" strike="noStrike" dirty="0" err="1" smtClean="0">
                          <a:effectLst/>
                        </a:rPr>
                        <a:t>NSS</a:t>
                      </a:r>
                      <a:r>
                        <a:rPr lang="en-SG" sz="1400" u="none" strike="noStrike" dirty="0" smtClean="0">
                          <a:effectLst/>
                        </a:rPr>
                        <a:t> / </a:t>
                      </a:r>
                      <a:r>
                        <a:rPr lang="en-SG" sz="1400" u="none" strike="noStrike" dirty="0" err="1" smtClean="0">
                          <a:effectLst/>
                        </a:rPr>
                        <a:t>NSC</a:t>
                      </a:r>
                      <a:r>
                        <a:rPr lang="en-SG" sz="1400" u="none" strike="noStrike" dirty="0" smtClean="0">
                          <a:effectLst/>
                        </a:rPr>
                        <a:t> volunteers (</a:t>
                      </a:r>
                      <a:r>
                        <a:rPr lang="en-SG" sz="1400" u="none" strike="noStrike" dirty="0">
                          <a:effectLst/>
                        </a:rPr>
                        <a:t>1 male 1 female) to guide and assist the voters  (especially the </a:t>
                      </a:r>
                      <a:r>
                        <a:rPr lang="en-SG" sz="1400" u="none" strike="noStrike" dirty="0" err="1">
                          <a:effectLst/>
                        </a:rPr>
                        <a:t>PwDs</a:t>
                      </a:r>
                      <a:r>
                        <a:rPr lang="en-SG" sz="1400" u="none" strike="noStrike" dirty="0">
                          <a:effectLst/>
                        </a:rPr>
                        <a:t>) entering the polling </a:t>
                      </a:r>
                      <a:r>
                        <a:rPr lang="en-SG" sz="1400" u="none" strike="noStrike" dirty="0" smtClean="0">
                          <a:effectLst/>
                        </a:rPr>
                        <a:t>station</a:t>
                      </a:r>
                      <a:endParaRPr lang="en-SG" sz="1400" b="0" i="0" u="none" strike="noStrike" dirty="0">
                        <a:solidFill>
                          <a:srgbClr val="000000"/>
                        </a:solidFill>
                        <a:effectLst/>
                        <a:latin typeface="Calibri" panose="020F0502020204030204" pitchFamily="34" charset="0"/>
                      </a:endParaRPr>
                    </a:p>
                  </a:txBody>
                  <a:tcPr marL="8511" marR="8511" marT="8511" marB="0" anchor="ctr"/>
                </a:tc>
              </a:tr>
              <a:tr h="1272170">
                <a:tc>
                  <a:txBody>
                    <a:bodyPr/>
                    <a:lstStyle/>
                    <a:p>
                      <a:pPr algn="ctr" rtl="0" fontAlgn="t"/>
                      <a:r>
                        <a:rPr lang="en-SG" sz="1600" u="none" strike="noStrike" dirty="0">
                          <a:effectLst/>
                        </a:rPr>
                        <a:t> </a:t>
                      </a:r>
                      <a:endParaRPr lang="en-SG" sz="1600" b="0" i="0" u="none" strike="noStrike" dirty="0">
                        <a:solidFill>
                          <a:srgbClr val="000000"/>
                        </a:solidFill>
                        <a:effectLst/>
                        <a:latin typeface="Arial" panose="020B0604020202020204" pitchFamily="34" charset="0"/>
                      </a:endParaRPr>
                    </a:p>
                  </a:txBody>
                  <a:tcPr marL="8511" marR="8511" marT="8511" marB="0"/>
                </a:tc>
                <a:tc>
                  <a:txBody>
                    <a:bodyPr/>
                    <a:lstStyle/>
                    <a:p>
                      <a:pPr algn="just" rtl="0" fontAlgn="ctr">
                        <a:lnSpc>
                          <a:spcPct val="150000"/>
                        </a:lnSpc>
                      </a:pPr>
                      <a:r>
                        <a:rPr lang="en-SG" sz="1400" u="none" strike="noStrike" dirty="0">
                          <a:effectLst/>
                        </a:rPr>
                        <a:t>Ramps should have an inclination ratio of 1:10 and not more than </a:t>
                      </a:r>
                      <a:r>
                        <a:rPr lang="en-SG" sz="1400" u="none" strike="noStrike" dirty="0" smtClean="0">
                          <a:effectLst/>
                        </a:rPr>
                        <a:t>1:14</a:t>
                      </a:r>
                    </a:p>
                    <a:p>
                      <a:pPr algn="just" rtl="0" fontAlgn="ctr">
                        <a:lnSpc>
                          <a:spcPct val="150000"/>
                        </a:lnSpc>
                      </a:pPr>
                      <a:r>
                        <a:rPr lang="en-SG" sz="1400" u="none" strike="noStrike" dirty="0" smtClean="0">
                          <a:effectLst/>
                        </a:rPr>
                        <a:t> Firm </a:t>
                      </a:r>
                      <a:r>
                        <a:rPr lang="en-SG" sz="1400" u="none" strike="noStrike" dirty="0">
                          <a:effectLst/>
                        </a:rPr>
                        <a:t>hand rails to be provided which should not be of shaky </a:t>
                      </a:r>
                      <a:r>
                        <a:rPr lang="en-SG" sz="1400" u="none" strike="noStrike" dirty="0" smtClean="0">
                          <a:effectLst/>
                        </a:rPr>
                        <a:t>material</a:t>
                      </a:r>
                      <a:endParaRPr lang="en-SG" sz="1400" u="none" strike="noStrike" dirty="0">
                        <a:effectLst/>
                      </a:endParaRPr>
                    </a:p>
                    <a:p>
                      <a:pPr algn="just" rtl="0" fontAlgn="ctr">
                        <a:lnSpc>
                          <a:spcPct val="150000"/>
                        </a:lnSpc>
                      </a:pPr>
                      <a:r>
                        <a:rPr lang="en-SG" sz="1400" u="none" strike="noStrike" dirty="0">
                          <a:effectLst/>
                        </a:rPr>
                        <a:t>In case there are stairs to reach </a:t>
                      </a:r>
                      <a:r>
                        <a:rPr lang="en-SG" sz="1400" u="none" strike="noStrike" dirty="0" smtClean="0">
                          <a:effectLst/>
                        </a:rPr>
                        <a:t>polling </a:t>
                      </a:r>
                      <a:r>
                        <a:rPr lang="en-SG" sz="1400" u="none" strike="noStrike" dirty="0">
                          <a:effectLst/>
                        </a:rPr>
                        <a:t>station, ramp should also be provided </a:t>
                      </a:r>
                      <a:r>
                        <a:rPr lang="en-SG" sz="1400" u="none" strike="noStrike" dirty="0" smtClean="0">
                          <a:effectLst/>
                        </a:rPr>
                        <a:t>there</a:t>
                      </a:r>
                      <a:endParaRPr lang="en-SG" sz="1400" b="0" i="0" u="none" strike="noStrike" dirty="0">
                        <a:solidFill>
                          <a:srgbClr val="000000"/>
                        </a:solidFill>
                        <a:effectLst/>
                        <a:latin typeface="Calibri" panose="020F0502020204030204" pitchFamily="34" charset="0"/>
                      </a:endParaRPr>
                    </a:p>
                  </a:txBody>
                  <a:tcPr marL="8511" marR="8511" marT="8511" marB="0" anchor="ctr"/>
                </a:tc>
              </a:tr>
            </a:tbl>
          </a:graphicData>
        </a:graphic>
      </p:graphicFrame>
      <p:pic>
        <p:nvPicPr>
          <p:cNvPr id="8" name="Picture 7"/>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85581" y="2324022"/>
            <a:ext cx="914400" cy="914400"/>
          </a:xfrm>
          <a:prstGeom prst="rect">
            <a:avLst/>
          </a:prstGeom>
        </p:spPr>
      </p:pic>
      <p:sp>
        <p:nvSpPr>
          <p:cNvPr id="9" name="Rectangle 8"/>
          <p:cNvSpPr/>
          <p:nvPr/>
        </p:nvSpPr>
        <p:spPr>
          <a:xfrm>
            <a:off x="1422924" y="3166646"/>
            <a:ext cx="839717" cy="338554"/>
          </a:xfrm>
          <a:prstGeom prst="rect">
            <a:avLst/>
          </a:prstGeom>
        </p:spPr>
        <p:txBody>
          <a:bodyPr wrap="none">
            <a:spAutoFit/>
          </a:bodyPr>
          <a:lstStyle/>
          <a:p>
            <a:pPr algn="ctr" eaLnBrk="1" fontAlgn="auto" hangingPunct="1">
              <a:spcBef>
                <a:spcPts val="0"/>
              </a:spcBef>
              <a:spcAft>
                <a:spcPts val="0"/>
              </a:spcAft>
            </a:pPr>
            <a:r>
              <a:rPr lang="en-IN" sz="1600" b="1" dirty="0">
                <a:solidFill>
                  <a:prstClr val="black">
                    <a:lumMod val="75000"/>
                    <a:lumOff val="25000"/>
                  </a:prstClr>
                </a:solidFill>
                <a:latin typeface="Calibri" panose="020F0502020204030204" pitchFamily="34" charset="0"/>
                <a:cs typeface="Calibri" panose="020F0502020204030204" pitchFamily="34" charset="0"/>
                <a:sym typeface="Arial"/>
              </a:rPr>
              <a:t>Signage</a:t>
            </a:r>
            <a:endParaRPr lang="en-SG" sz="1600" b="1" kern="0" dirty="0">
              <a:solidFill>
                <a:prstClr val="black">
                  <a:lumMod val="75000"/>
                  <a:lumOff val="25000"/>
                </a:prstClr>
              </a:solidFill>
              <a:latin typeface="Arial"/>
              <a:cs typeface="Arial"/>
              <a:sym typeface="Arial"/>
            </a:endParaRPr>
          </a:p>
        </p:txBody>
      </p:sp>
      <p:pic>
        <p:nvPicPr>
          <p:cNvPr id="10" name="Picture 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13722" b="14868"/>
          <a:stretch/>
        </p:blipFill>
        <p:spPr>
          <a:xfrm>
            <a:off x="1427145" y="4070959"/>
            <a:ext cx="831273" cy="621887"/>
          </a:xfrm>
          <a:prstGeom prst="rect">
            <a:avLst/>
          </a:prstGeom>
        </p:spPr>
      </p:pic>
      <p:sp>
        <p:nvSpPr>
          <p:cNvPr id="11" name="Rectangle 10"/>
          <p:cNvSpPr/>
          <p:nvPr/>
        </p:nvSpPr>
        <p:spPr>
          <a:xfrm>
            <a:off x="1324852" y="4743807"/>
            <a:ext cx="1035861" cy="285393"/>
          </a:xfrm>
          <a:prstGeom prst="rect">
            <a:avLst/>
          </a:prstGeom>
        </p:spPr>
        <p:txBody>
          <a:bodyPr wrap="none">
            <a:spAutoFit/>
          </a:bodyPr>
          <a:lstStyle/>
          <a:p>
            <a:pPr algn="ctr" defTabSz="1066800" eaLnBrk="1" fontAlgn="auto" hangingPunct="1">
              <a:lnSpc>
                <a:spcPct val="90000"/>
              </a:lnSpc>
              <a:spcAft>
                <a:spcPct val="3500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Help Desk</a:t>
            </a: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27145" y="5125742"/>
            <a:ext cx="831273" cy="831273"/>
          </a:xfrm>
          <a:prstGeom prst="rect">
            <a:avLst/>
          </a:prstGeom>
        </p:spPr>
      </p:pic>
      <p:sp>
        <p:nvSpPr>
          <p:cNvPr id="13" name="Rectangle 12"/>
          <p:cNvSpPr/>
          <p:nvPr/>
        </p:nvSpPr>
        <p:spPr>
          <a:xfrm>
            <a:off x="1503587" y="6016824"/>
            <a:ext cx="678391" cy="307776"/>
          </a:xfrm>
          <a:prstGeom prst="rect">
            <a:avLst/>
          </a:prstGeom>
        </p:spPr>
        <p:txBody>
          <a:bodyPr wrap="none">
            <a:spAutoFit/>
          </a:bodyPr>
          <a:lstStyle/>
          <a:p>
            <a:pPr algn="ctr" eaLnBrk="1" fontAlgn="auto" hangingPunct="1">
              <a:spcBef>
                <a:spcPts val="0"/>
              </a:spcBef>
              <a:spcAft>
                <a:spcPts val="0"/>
              </a:spcAft>
            </a:pPr>
            <a:r>
              <a:rPr lang="en-IN" sz="1600" b="1" dirty="0">
                <a:solidFill>
                  <a:prstClr val="black">
                    <a:lumMod val="75000"/>
                    <a:lumOff val="25000"/>
                  </a:prstClr>
                </a:solidFill>
                <a:latin typeface="Calibri" panose="020F0502020204030204" pitchFamily="34" charset="0"/>
                <a:cs typeface="Calibri" panose="020F0502020204030204" pitchFamily="34" charset="0"/>
                <a:sym typeface="Arial"/>
              </a:rPr>
              <a:t>Ramp</a:t>
            </a:r>
            <a:endParaRPr lang="en-SG" sz="1600" b="1" kern="0" dirty="0">
              <a:solidFill>
                <a:prstClr val="black">
                  <a:lumMod val="75000"/>
                  <a:lumOff val="25000"/>
                </a:prstClr>
              </a:solidFill>
              <a:latin typeface="Arial"/>
              <a:cs typeface="Arial"/>
              <a:sym typeface="Arial"/>
            </a:endParaRPr>
          </a:p>
        </p:txBody>
      </p:sp>
    </p:spTree>
    <p:extLst>
      <p:ext uri="{BB962C8B-B14F-4D97-AF65-F5344CB8AC3E}">
        <p14:creationId xmlns:p14="http://schemas.microsoft.com/office/powerpoint/2010/main" val="373115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8879642"/>
              </p:ext>
            </p:extLst>
          </p:nvPr>
        </p:nvGraphicFramePr>
        <p:xfrm>
          <a:off x="990600" y="1447799"/>
          <a:ext cx="8001000" cy="5181600"/>
        </p:xfrm>
        <a:graphic>
          <a:graphicData uri="http://schemas.openxmlformats.org/drawingml/2006/table">
            <a:tbl>
              <a:tblPr firstRow="1" bandRow="1">
                <a:tableStyleId>{5A111915-BE36-4E01-A7E5-04B1672EAD32}</a:tableStyleId>
              </a:tblPr>
              <a:tblGrid>
                <a:gridCol w="1924119"/>
                <a:gridCol w="6076881"/>
              </a:tblGrid>
              <a:tr h="339751">
                <a:tc>
                  <a:txBody>
                    <a:bodyPr/>
                    <a:lstStyle/>
                    <a:p>
                      <a:pPr algn="ctr" rtl="0" fontAlgn="ctr"/>
                      <a:r>
                        <a:rPr lang="en-SG" sz="1400" u="none" strike="noStrike" dirty="0" smtClean="0">
                          <a:effectLst/>
                        </a:rPr>
                        <a:t>AMF</a:t>
                      </a:r>
                      <a:endParaRPr lang="en-SG" sz="1400" b="1" i="0" u="none" strike="noStrike" dirty="0">
                        <a:solidFill>
                          <a:srgbClr val="FFFFFF"/>
                        </a:solidFill>
                        <a:effectLst/>
                        <a:latin typeface="Calibri" panose="020F0502020204030204" pitchFamily="34" charset="0"/>
                      </a:endParaRPr>
                    </a:p>
                  </a:txBody>
                  <a:tcPr marL="8511" marR="8511" marT="8511" marB="0" anchor="ctr"/>
                </a:tc>
                <a:tc>
                  <a:txBody>
                    <a:bodyPr/>
                    <a:lstStyle/>
                    <a:p>
                      <a:pPr algn="ctr" rtl="0" fontAlgn="ctr"/>
                      <a:r>
                        <a:rPr lang="en-SG" sz="1400" u="none" strike="noStrike" dirty="0">
                          <a:effectLst/>
                        </a:rPr>
                        <a:t>Specifications</a:t>
                      </a:r>
                      <a:endParaRPr lang="en-SG" sz="1400" b="1" i="0" u="none" strike="noStrike" dirty="0">
                        <a:solidFill>
                          <a:srgbClr val="FFFFFF"/>
                        </a:solidFill>
                        <a:effectLst/>
                        <a:latin typeface="Calibri" panose="020F0502020204030204" pitchFamily="34" charset="0"/>
                      </a:endParaRPr>
                    </a:p>
                  </a:txBody>
                  <a:tcPr marL="8511" marR="8511" marT="8511" marB="0" anchor="ctr"/>
                </a:tc>
              </a:tr>
              <a:tr h="1321925">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c>
                  <a:txBody>
                    <a:bodyPr/>
                    <a:lstStyle/>
                    <a:p>
                      <a:pPr marL="0" marR="0" algn="just">
                        <a:lnSpc>
                          <a:spcPct val="150000"/>
                        </a:lnSpc>
                        <a:spcBef>
                          <a:spcPts val="0"/>
                        </a:spcBef>
                        <a:spcAft>
                          <a:spcPts val="0"/>
                        </a:spcAft>
                      </a:pPr>
                      <a:r>
                        <a:rPr lang="en-US" sz="1400" dirty="0">
                          <a:effectLst/>
                        </a:rPr>
                        <a:t>Whether separate toilets for Male and Female voters available   </a:t>
                      </a:r>
                    </a:p>
                    <a:p>
                      <a:pPr marL="0" marR="0" algn="just">
                        <a:lnSpc>
                          <a:spcPct val="150000"/>
                        </a:lnSpc>
                        <a:spcBef>
                          <a:spcPts val="0"/>
                        </a:spcBef>
                        <a:spcAft>
                          <a:spcPts val="0"/>
                        </a:spcAft>
                      </a:pPr>
                      <a:r>
                        <a:rPr lang="en-US" sz="1400" dirty="0">
                          <a:effectLst/>
                        </a:rPr>
                        <a:t>Whether toilets are </a:t>
                      </a:r>
                      <a:r>
                        <a:rPr lang="en-US" sz="1400" dirty="0" err="1">
                          <a:effectLst/>
                        </a:rPr>
                        <a:t>PwD</a:t>
                      </a:r>
                      <a:r>
                        <a:rPr lang="en-US" sz="1400" dirty="0">
                          <a:effectLst/>
                        </a:rPr>
                        <a:t>-friendly.</a:t>
                      </a:r>
                    </a:p>
                    <a:p>
                      <a:pPr marL="0" marR="0" algn="just">
                        <a:lnSpc>
                          <a:spcPct val="150000"/>
                        </a:lnSpc>
                        <a:spcBef>
                          <a:spcPts val="0"/>
                        </a:spcBef>
                        <a:spcAft>
                          <a:spcPts val="0"/>
                        </a:spcAft>
                      </a:pPr>
                      <a:r>
                        <a:rPr lang="en-US" sz="1400" dirty="0">
                          <a:effectLst/>
                        </a:rPr>
                        <a:t>Whether running water is there in the toilets</a:t>
                      </a:r>
                    </a:p>
                    <a:p>
                      <a:pPr marL="0" marR="0" algn="just">
                        <a:lnSpc>
                          <a:spcPct val="150000"/>
                        </a:lnSpc>
                        <a:spcBef>
                          <a:spcPts val="0"/>
                        </a:spcBef>
                        <a:spcAft>
                          <a:spcPts val="0"/>
                        </a:spcAft>
                      </a:pPr>
                      <a:r>
                        <a:rPr lang="en-US" sz="1400" dirty="0">
                          <a:effectLst/>
                        </a:rPr>
                        <a:t>If running water facility is not there what arrangement has been done?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r>
              <a:tr h="571896">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c>
                  <a:txBody>
                    <a:bodyPr/>
                    <a:lstStyle/>
                    <a:p>
                      <a:pPr marL="0" marR="0" algn="just">
                        <a:lnSpc>
                          <a:spcPct val="150000"/>
                        </a:lnSpc>
                        <a:spcBef>
                          <a:spcPts val="0"/>
                        </a:spcBef>
                        <a:spcAft>
                          <a:spcPts val="0"/>
                        </a:spcAft>
                      </a:pPr>
                      <a:r>
                        <a:rPr lang="en-US" sz="1400" dirty="0">
                          <a:effectLst/>
                        </a:rPr>
                        <a:t>Whether there is facility of drinking water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nchor="ctr"/>
                </a:tc>
              </a:tr>
              <a:tr h="982676">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c>
                  <a:txBody>
                    <a:bodyPr/>
                    <a:lstStyle/>
                    <a:p>
                      <a:pPr marL="0" marR="0" algn="just">
                        <a:lnSpc>
                          <a:spcPct val="150000"/>
                        </a:lnSpc>
                        <a:spcBef>
                          <a:spcPts val="0"/>
                        </a:spcBef>
                        <a:spcAft>
                          <a:spcPts val="0"/>
                        </a:spcAft>
                      </a:pPr>
                      <a:r>
                        <a:rPr lang="en-US" sz="1400" dirty="0">
                          <a:effectLst/>
                        </a:rPr>
                        <a:t>Whether separate entrance and exit is provided in the polling station</a:t>
                      </a:r>
                    </a:p>
                    <a:p>
                      <a:pPr marL="0" marR="0" algn="l">
                        <a:lnSpc>
                          <a:spcPct val="150000"/>
                        </a:lnSpc>
                        <a:spcBef>
                          <a:spcPts val="0"/>
                        </a:spcBef>
                        <a:spcAft>
                          <a:spcPts val="0"/>
                        </a:spcAft>
                      </a:pPr>
                      <a:r>
                        <a:rPr lang="en-US" sz="1400" dirty="0">
                          <a:effectLst/>
                        </a:rPr>
                        <a:t>If no separate entrance and exit is available,  whether provision of rope separator/partition can be done?  specify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r>
              <a:tr h="982676">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c>
                  <a:txBody>
                    <a:bodyPr/>
                    <a:lstStyle/>
                    <a:p>
                      <a:pPr marL="0" marR="0" algn="just">
                        <a:lnSpc>
                          <a:spcPct val="150000"/>
                        </a:lnSpc>
                        <a:spcBef>
                          <a:spcPts val="0"/>
                        </a:spcBef>
                        <a:spcAft>
                          <a:spcPts val="0"/>
                        </a:spcAft>
                      </a:pPr>
                      <a:r>
                        <a:rPr lang="en-US" sz="1400" dirty="0" smtClean="0">
                          <a:effectLst/>
                        </a:rPr>
                        <a:t>Electricity </a:t>
                      </a:r>
                      <a:r>
                        <a:rPr lang="en-US" sz="1400" dirty="0">
                          <a:effectLst/>
                        </a:rPr>
                        <a:t>connection with two plug </a:t>
                      </a:r>
                      <a:r>
                        <a:rPr lang="en-US" sz="1400" dirty="0" smtClean="0">
                          <a:effectLst/>
                        </a:rPr>
                        <a:t>points</a:t>
                      </a:r>
                      <a:endParaRPr lang="en-US" sz="1400" dirty="0">
                        <a:effectLst/>
                      </a:endParaRPr>
                    </a:p>
                    <a:p>
                      <a:pPr marL="0" marR="0" algn="just">
                        <a:lnSpc>
                          <a:spcPct val="150000"/>
                        </a:lnSpc>
                        <a:spcBef>
                          <a:spcPts val="0"/>
                        </a:spcBef>
                        <a:spcAft>
                          <a:spcPts val="0"/>
                        </a:spcAft>
                      </a:pPr>
                      <a:r>
                        <a:rPr lang="en-US" sz="1400" dirty="0" smtClean="0">
                          <a:effectLst/>
                        </a:rPr>
                        <a:t>Minimum </a:t>
                      </a:r>
                      <a:r>
                        <a:rPr lang="en-US" sz="1400" dirty="0">
                          <a:effectLst/>
                        </a:rPr>
                        <a:t>1 </a:t>
                      </a:r>
                      <a:r>
                        <a:rPr lang="en-US" sz="1400" dirty="0" smtClean="0">
                          <a:effectLst/>
                        </a:rPr>
                        <a:t>fan</a:t>
                      </a:r>
                      <a:endParaRPr lang="en-US" sz="1400" dirty="0">
                        <a:effectLst/>
                      </a:endParaRPr>
                    </a:p>
                    <a:p>
                      <a:pPr marL="0" marR="0" algn="just">
                        <a:lnSpc>
                          <a:spcPct val="150000"/>
                        </a:lnSpc>
                        <a:spcBef>
                          <a:spcPts val="0"/>
                        </a:spcBef>
                        <a:spcAft>
                          <a:spcPts val="0"/>
                        </a:spcAft>
                      </a:pPr>
                      <a:r>
                        <a:rPr lang="en-US" sz="1400" dirty="0" smtClean="0">
                          <a:effectLst/>
                        </a:rPr>
                        <a:t>2-3 tube lights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r>
              <a:tr h="982676">
                <a:tc>
                  <a:txBody>
                    <a:bodyPr/>
                    <a:lstStyle/>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tc>
                <a:tc>
                  <a:txBody>
                    <a:bodyPr/>
                    <a:lstStyle/>
                    <a:p>
                      <a:pPr marL="0" marR="0" algn="just">
                        <a:lnSpc>
                          <a:spcPct val="150000"/>
                        </a:lnSpc>
                        <a:spcBef>
                          <a:spcPts val="0"/>
                        </a:spcBef>
                        <a:spcAft>
                          <a:spcPts val="0"/>
                        </a:spcAft>
                      </a:pPr>
                      <a:r>
                        <a:rPr lang="en-US" sz="1400" dirty="0" smtClean="0">
                          <a:effectLst/>
                        </a:rPr>
                        <a:t>Is adequate </a:t>
                      </a:r>
                      <a:r>
                        <a:rPr lang="en-US" sz="1400" dirty="0">
                          <a:effectLst/>
                        </a:rPr>
                        <a:t>furniture is available?</a:t>
                      </a:r>
                    </a:p>
                    <a:p>
                      <a:pPr marL="0" marR="0" algn="just">
                        <a:lnSpc>
                          <a:spcPct val="150000"/>
                        </a:lnSpc>
                        <a:spcBef>
                          <a:spcPts val="0"/>
                        </a:spcBef>
                        <a:spcAft>
                          <a:spcPts val="0"/>
                        </a:spcAft>
                      </a:pPr>
                      <a:r>
                        <a:rPr lang="en-US" sz="1400" dirty="0">
                          <a:effectLst/>
                        </a:rPr>
                        <a:t>Height of the table on which the Ballot Unit is kept should be </a:t>
                      </a:r>
                      <a:r>
                        <a:rPr lang="en-US" sz="1400" dirty="0" smtClean="0">
                          <a:effectLst/>
                        </a:rPr>
                        <a:t>disabled-friendly</a:t>
                      </a:r>
                      <a:endParaRPr lang="en-US" sz="1400" dirty="0">
                        <a:effectLst/>
                      </a:endParaRPr>
                    </a:p>
                    <a:p>
                      <a:pPr marL="0" marR="0" algn="just">
                        <a:lnSpc>
                          <a:spcPct val="150000"/>
                        </a:lnSpc>
                        <a:spcBef>
                          <a:spcPts val="0"/>
                        </a:spcBef>
                        <a:spcAft>
                          <a:spcPts val="0"/>
                        </a:spcAft>
                      </a:pPr>
                      <a:r>
                        <a:rPr lang="en-US" sz="1400" dirty="0">
                          <a:effectLst/>
                        </a:rPr>
                        <a:t>Sufficient moving space around the table </a:t>
                      </a:r>
                      <a:r>
                        <a:rPr lang="en-US" sz="1400" dirty="0" smtClean="0">
                          <a:effectLst/>
                        </a:rPr>
                        <a:t>for wheel chairs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5775" marR="35775" marT="0" marB="0" anchor="ctr"/>
                </a:tc>
              </a:tr>
            </a:tbl>
          </a:graphicData>
        </a:graphic>
      </p:graphicFrame>
      <p:sp>
        <p:nvSpPr>
          <p:cNvPr id="3" name="Title 2"/>
          <p:cNvSpPr>
            <a:spLocks noGrp="1"/>
          </p:cNvSpPr>
          <p:nvPr>
            <p:ph type="title"/>
          </p:nvPr>
        </p:nvSpPr>
        <p:spPr>
          <a:xfrm>
            <a:off x="681038" y="365126"/>
            <a:ext cx="8543925" cy="644047"/>
          </a:xfrm>
        </p:spPr>
        <p:txBody>
          <a:bodyPr>
            <a:noAutofit/>
          </a:bodyPr>
          <a:lstStyle/>
          <a:p>
            <a:r>
              <a:rPr lang="en-US" sz="2500" b="1" dirty="0">
                <a:latin typeface="+mn-lt"/>
              </a:rPr>
              <a:t>Specifications for </a:t>
            </a:r>
            <a:r>
              <a:rPr lang="en-US" sz="2500" b="1" dirty="0" smtClean="0">
                <a:latin typeface="+mn-lt"/>
              </a:rPr>
              <a:t>AMF – contd.</a:t>
            </a:r>
            <a:endParaRPr lang="en-SG" sz="2500" b="1" dirty="0">
              <a:latin typeface="+mn-lt"/>
            </a:endParaRPr>
          </a:p>
        </p:txBody>
      </p:sp>
      <p:pic>
        <p:nvPicPr>
          <p:cNvPr id="5" name="Picture 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21062" b="12001"/>
          <a:stretch/>
        </p:blipFill>
        <p:spPr>
          <a:xfrm>
            <a:off x="1606955" y="3733800"/>
            <a:ext cx="549602" cy="367885"/>
          </a:xfrm>
          <a:prstGeom prst="rect">
            <a:avLst/>
          </a:prstGeom>
        </p:spPr>
      </p:pic>
      <p:pic>
        <p:nvPicPr>
          <p:cNvPr id="6" name="Picture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5585" y="4800600"/>
            <a:ext cx="480902" cy="480902"/>
          </a:xfrm>
          <a:prstGeom prst="rect">
            <a:avLst/>
          </a:prstGeom>
        </p:spPr>
      </p:pic>
      <p:pic>
        <p:nvPicPr>
          <p:cNvPr id="8" name="Picture 7"/>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19643" b="17358"/>
          <a:stretch/>
        </p:blipFill>
        <p:spPr>
          <a:xfrm>
            <a:off x="1516079" y="5791200"/>
            <a:ext cx="731520" cy="460852"/>
          </a:xfrm>
          <a:prstGeom prst="rect">
            <a:avLst/>
          </a:prstGeom>
        </p:spPr>
      </p:pic>
      <p:pic>
        <p:nvPicPr>
          <p:cNvPr id="9" name="Picture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15996" y="1931817"/>
            <a:ext cx="731520" cy="731520"/>
          </a:xfrm>
          <a:prstGeom prst="rect">
            <a:avLst/>
          </a:prstGeom>
        </p:spPr>
      </p:pic>
      <p:sp>
        <p:nvSpPr>
          <p:cNvPr id="10" name="Rectangle 9"/>
          <p:cNvSpPr/>
          <p:nvPr/>
        </p:nvSpPr>
        <p:spPr>
          <a:xfrm>
            <a:off x="1199231" y="4242262"/>
            <a:ext cx="1365053" cy="326815"/>
          </a:xfrm>
          <a:prstGeom prst="rect">
            <a:avLst/>
          </a:prstGeom>
        </p:spPr>
        <p:txBody>
          <a:bodyPr wrap="none">
            <a:spAutoFit/>
          </a:bodyPr>
          <a:lstStyle/>
          <a:p>
            <a:pPr algn="ctr" defTabSz="800100" eaLnBrk="1" fontAlgn="auto" hangingPunct="1">
              <a:lnSpc>
                <a:spcPts val="1000"/>
              </a:lnSpc>
              <a:spcAft>
                <a:spcPct val="3500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Separate </a:t>
            </a:r>
          </a:p>
          <a:p>
            <a:pPr algn="ctr" defTabSz="800100" eaLnBrk="1" fontAlgn="auto" hangingPunct="1">
              <a:lnSpc>
                <a:spcPts val="1000"/>
              </a:lnSpc>
              <a:spcAft>
                <a:spcPct val="3500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Entry and Exit</a:t>
            </a:r>
          </a:p>
        </p:txBody>
      </p:sp>
      <p:sp>
        <p:nvSpPr>
          <p:cNvPr id="11" name="Rectangle 10"/>
          <p:cNvSpPr/>
          <p:nvPr/>
        </p:nvSpPr>
        <p:spPr>
          <a:xfrm>
            <a:off x="1408034" y="5373097"/>
            <a:ext cx="856004" cy="254360"/>
          </a:xfrm>
          <a:prstGeom prst="rect">
            <a:avLst/>
          </a:prstGeom>
        </p:spPr>
        <p:txBody>
          <a:bodyPr wrap="none">
            <a:spAutoFit/>
          </a:bodyPr>
          <a:lstStyle/>
          <a:p>
            <a:pPr eaLnBrk="1" fontAlgn="auto" hangingPunct="1">
              <a:spcBef>
                <a:spcPts val="0"/>
              </a:spcBef>
              <a:spcAft>
                <a:spcPts val="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Lighting</a:t>
            </a:r>
            <a:endParaRPr lang="en-SG" sz="1600" b="1" kern="0" dirty="0">
              <a:solidFill>
                <a:prstClr val="black">
                  <a:lumMod val="75000"/>
                  <a:lumOff val="25000"/>
                </a:prstClr>
              </a:solidFill>
              <a:latin typeface="Arial"/>
              <a:cs typeface="Arial"/>
              <a:sym typeface="Arial"/>
            </a:endParaRPr>
          </a:p>
        </p:txBody>
      </p:sp>
      <p:sp>
        <p:nvSpPr>
          <p:cNvPr id="12" name="Rectangle 11"/>
          <p:cNvSpPr/>
          <p:nvPr/>
        </p:nvSpPr>
        <p:spPr>
          <a:xfrm>
            <a:off x="1392315" y="6266296"/>
            <a:ext cx="979051" cy="338554"/>
          </a:xfrm>
          <a:prstGeom prst="rect">
            <a:avLst/>
          </a:prstGeom>
        </p:spPr>
        <p:txBody>
          <a:bodyPr wrap="none">
            <a:spAutoFit/>
          </a:bodyPr>
          <a:lstStyle/>
          <a:p>
            <a:pPr eaLnBrk="1" fontAlgn="auto" hangingPunct="1">
              <a:spcBef>
                <a:spcPts val="0"/>
              </a:spcBef>
              <a:spcAft>
                <a:spcPts val="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Furniture</a:t>
            </a:r>
            <a:endParaRPr lang="en-SG" sz="1600" b="1" kern="0" dirty="0">
              <a:solidFill>
                <a:prstClr val="black">
                  <a:lumMod val="75000"/>
                  <a:lumOff val="25000"/>
                </a:prstClr>
              </a:solidFill>
              <a:latin typeface="Arial"/>
              <a:cs typeface="Arial"/>
              <a:sym typeface="Arial"/>
            </a:endParaRPr>
          </a:p>
        </p:txBody>
      </p:sp>
      <p:grpSp>
        <p:nvGrpSpPr>
          <p:cNvPr id="4" name="Group 14"/>
          <p:cNvGrpSpPr/>
          <p:nvPr/>
        </p:nvGrpSpPr>
        <p:grpSpPr>
          <a:xfrm>
            <a:off x="1199314" y="3203549"/>
            <a:ext cx="1408101" cy="377851"/>
            <a:chOff x="801530" y="3187824"/>
            <a:chExt cx="1408101" cy="457200"/>
          </a:xfrm>
        </p:grpSpPr>
        <p:pic>
          <p:nvPicPr>
            <p:cNvPr id="7" name="Picture 6"/>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1530" y="3187824"/>
              <a:ext cx="457200" cy="457200"/>
            </a:xfrm>
            <a:prstGeom prst="rect">
              <a:avLst/>
            </a:prstGeom>
          </p:spPr>
        </p:pic>
        <p:sp>
          <p:nvSpPr>
            <p:cNvPr id="13" name="Rectangle 12"/>
            <p:cNvSpPr/>
            <p:nvPr/>
          </p:nvSpPr>
          <p:spPr>
            <a:xfrm>
              <a:off x="1258730" y="3198929"/>
              <a:ext cx="950901" cy="434991"/>
            </a:xfrm>
            <a:prstGeom prst="rect">
              <a:avLst/>
            </a:prstGeom>
          </p:spPr>
          <p:txBody>
            <a:bodyPr wrap="none">
              <a:spAutoFit/>
            </a:bodyPr>
            <a:lstStyle/>
            <a:p>
              <a:pPr algn="ctr" defTabSz="800100" eaLnBrk="1" fontAlgn="auto" hangingPunct="1">
                <a:lnSpc>
                  <a:spcPts val="1000"/>
                </a:lnSpc>
                <a:spcAft>
                  <a:spcPct val="3500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Drinking </a:t>
              </a:r>
            </a:p>
            <a:p>
              <a:pPr algn="ctr" defTabSz="800100" eaLnBrk="1" fontAlgn="auto" hangingPunct="1">
                <a:lnSpc>
                  <a:spcPts val="1000"/>
                </a:lnSpc>
                <a:spcAft>
                  <a:spcPct val="3500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Water</a:t>
              </a:r>
            </a:p>
          </p:txBody>
        </p:sp>
      </p:grpSp>
      <p:sp>
        <p:nvSpPr>
          <p:cNvPr id="14" name="Rectangle 13"/>
          <p:cNvSpPr/>
          <p:nvPr/>
        </p:nvSpPr>
        <p:spPr>
          <a:xfrm>
            <a:off x="1516079" y="2633246"/>
            <a:ext cx="731354" cy="338554"/>
          </a:xfrm>
          <a:prstGeom prst="rect">
            <a:avLst/>
          </a:prstGeom>
        </p:spPr>
        <p:txBody>
          <a:bodyPr wrap="none">
            <a:spAutoFit/>
          </a:bodyPr>
          <a:lstStyle/>
          <a:p>
            <a:pPr eaLnBrk="1" fontAlgn="auto" hangingPunct="1">
              <a:spcBef>
                <a:spcPts val="0"/>
              </a:spcBef>
              <a:spcAft>
                <a:spcPts val="0"/>
              </a:spcAft>
            </a:pPr>
            <a:r>
              <a:rPr lang="en-US" sz="1600" b="1" dirty="0">
                <a:solidFill>
                  <a:prstClr val="black">
                    <a:lumMod val="75000"/>
                    <a:lumOff val="25000"/>
                  </a:prstClr>
                </a:solidFill>
                <a:latin typeface="Calibri" panose="020F0502020204030204" pitchFamily="34" charset="0"/>
                <a:cs typeface="Calibri" panose="020F0502020204030204" pitchFamily="34" charset="0"/>
                <a:sym typeface="Arial"/>
              </a:rPr>
              <a:t>Toilets</a:t>
            </a:r>
            <a:endParaRPr lang="en-SG" sz="1600" b="1" kern="0" dirty="0">
              <a:solidFill>
                <a:prstClr val="black">
                  <a:lumMod val="75000"/>
                  <a:lumOff val="25000"/>
                </a:prstClr>
              </a:solidFill>
              <a:latin typeface="Arial"/>
              <a:cs typeface="Arial"/>
              <a:sym typeface="Arial"/>
            </a:endParaRPr>
          </a:p>
        </p:txBody>
      </p:sp>
    </p:spTree>
    <p:extLst>
      <p:ext uri="{BB962C8B-B14F-4D97-AF65-F5344CB8AC3E}">
        <p14:creationId xmlns:p14="http://schemas.microsoft.com/office/powerpoint/2010/main" val="1018325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49274"/>
          </a:xfrm>
        </p:spPr>
        <p:txBody>
          <a:bodyPr/>
          <a:lstStyle/>
          <a:p>
            <a:r>
              <a:rPr lang="en-US" dirty="0" smtClean="0">
                <a:latin typeface="+mn-lt"/>
              </a:rPr>
              <a:t>Solutions</a:t>
            </a:r>
            <a:endParaRPr lang="en-US" dirty="0">
              <a:latin typeface="+mn-lt"/>
            </a:endParaRPr>
          </a:p>
        </p:txBody>
      </p:sp>
      <p:sp>
        <p:nvSpPr>
          <p:cNvPr id="3" name="Content Placeholder 2"/>
          <p:cNvSpPr>
            <a:spLocks noGrp="1"/>
          </p:cNvSpPr>
          <p:nvPr>
            <p:ph idx="1"/>
          </p:nvPr>
        </p:nvSpPr>
        <p:spPr>
          <a:xfrm>
            <a:off x="681039" y="1825624"/>
            <a:ext cx="3890961" cy="4041775"/>
          </a:xfrm>
        </p:spPr>
        <p:txBody>
          <a:bodyPr>
            <a:normAutofit/>
          </a:bodyPr>
          <a:lstStyle/>
          <a:p>
            <a:pPr algn="just"/>
            <a:r>
              <a:rPr lang="en-US" dirty="0" smtClean="0"/>
              <a:t>Mobile barricades in front of the Doors of each PS</a:t>
            </a:r>
          </a:p>
          <a:p>
            <a:pPr algn="just"/>
            <a:r>
              <a:rPr lang="en-US" dirty="0" smtClean="0"/>
              <a:t>Ramps in front of the door to avoid navigating through corridors</a:t>
            </a:r>
          </a:p>
          <a:p>
            <a:pPr algn="just"/>
            <a:r>
              <a:rPr lang="en-US" dirty="0" smtClean="0"/>
              <a:t>Mobile ramps</a:t>
            </a:r>
          </a:p>
          <a:p>
            <a:pPr algn="just"/>
            <a:r>
              <a:rPr lang="en-US" dirty="0" smtClean="0"/>
              <a:t> Access to ramps, no sandy and slushy pathways</a:t>
            </a:r>
          </a:p>
          <a:p>
            <a:pPr algn="just"/>
            <a:endParaRPr lang="en-US" dirty="0"/>
          </a:p>
        </p:txBody>
      </p:sp>
      <p:pic>
        <p:nvPicPr>
          <p:cNvPr id="2050" name="Picture 2" descr="Image result for polling station india"/>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334000" y="1825625"/>
            <a:ext cx="4572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96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49274"/>
          </a:xfrm>
        </p:spPr>
        <p:txBody>
          <a:bodyPr>
            <a:normAutofit/>
          </a:bodyPr>
          <a:lstStyle/>
          <a:p>
            <a:r>
              <a:rPr lang="en-US" dirty="0" smtClean="0">
                <a:latin typeface="+mn-lt"/>
                <a:cs typeface="Gill Sans MT"/>
              </a:rPr>
              <a:t>Ramps</a:t>
            </a:r>
            <a:endParaRPr lang="en-US" dirty="0">
              <a:latin typeface="+mn-lt"/>
              <a:cs typeface="Gill Sans MT"/>
            </a:endParaRPr>
          </a:p>
        </p:txBody>
      </p:sp>
      <p:pic>
        <p:nvPicPr>
          <p:cNvPr id="4" name="Content Placeholder 3" descr="steep-ramp.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1172" r="-81172" b="7443"/>
          <a:stretch/>
        </p:blipFill>
        <p:spPr>
          <a:xfrm>
            <a:off x="-1524000" y="1524001"/>
            <a:ext cx="8153400" cy="3733800"/>
          </a:xfrm>
        </p:spPr>
      </p:pic>
      <p:pic>
        <p:nvPicPr>
          <p:cNvPr id="1030" name="Picture 6" descr="https://lh3.googleusercontent.com/-YwRlH6crjIo/SgjlnQByH9I/AAAAAAAAAWU/JQ3QakXmmcw/s640-Ic42/Corporation%252520division%252520Office%252520%25252C%252520Devaraj%252520Street%25252C%252520Ch%252520-5%2525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185" y="1524001"/>
            <a:ext cx="3962400"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2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579112" cy="639762"/>
          </a:xfrm>
        </p:spPr>
        <p:txBody>
          <a:bodyPr>
            <a:normAutofit/>
          </a:bodyPr>
          <a:lstStyle/>
          <a:p>
            <a:r>
              <a:rPr lang="en-US" dirty="0" smtClean="0">
                <a:latin typeface="+mn-lt"/>
                <a:cs typeface="Gill Sans MT"/>
              </a:rPr>
              <a:t>Major Challenges for </a:t>
            </a:r>
            <a:r>
              <a:rPr lang="en-US" dirty="0" err="1" smtClean="0">
                <a:latin typeface="+mn-lt"/>
                <a:cs typeface="Gill Sans MT"/>
              </a:rPr>
              <a:t>PwD</a:t>
            </a:r>
            <a:r>
              <a:rPr lang="en-US" dirty="0" err="1">
                <a:latin typeface="+mn-lt"/>
                <a:cs typeface="Gill Sans MT"/>
              </a:rPr>
              <a:t>s</a:t>
            </a:r>
            <a:endParaRPr lang="en-US" dirty="0">
              <a:latin typeface="+mn-lt"/>
              <a:cs typeface="Gill Sans MT"/>
            </a:endParaRPr>
          </a:p>
        </p:txBody>
      </p:sp>
      <p:graphicFrame>
        <p:nvGraphicFramePr>
          <p:cNvPr id="4" name="Content Placeholder 3"/>
          <p:cNvGraphicFramePr>
            <a:graphicFrameLocks noGrp="1"/>
          </p:cNvGraphicFramePr>
          <p:nvPr>
            <p:ph idx="1"/>
            <p:extLst/>
          </p:nvPr>
        </p:nvGraphicFramePr>
        <p:xfrm>
          <a:off x="838200" y="1600200"/>
          <a:ext cx="842671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466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49274"/>
          </a:xfrm>
        </p:spPr>
        <p:txBody>
          <a:bodyPr>
            <a:normAutofit/>
          </a:bodyPr>
          <a:lstStyle/>
          <a:p>
            <a:r>
              <a:rPr lang="en-US" dirty="0" smtClean="0">
                <a:latin typeface="+mn-lt"/>
                <a:cs typeface="Gill Sans MT"/>
              </a:rPr>
              <a:t>Accessibility of ramps</a:t>
            </a:r>
            <a:endParaRPr lang="en-US" dirty="0">
              <a:latin typeface="+mn-lt"/>
              <a:cs typeface="Gill Sans MT"/>
            </a:endParaRPr>
          </a:p>
        </p:txBody>
      </p:sp>
      <p:sp>
        <p:nvSpPr>
          <p:cNvPr id="3" name="Content Placeholder 2"/>
          <p:cNvSpPr>
            <a:spLocks noGrp="1"/>
          </p:cNvSpPr>
          <p:nvPr>
            <p:ph idx="1"/>
          </p:nvPr>
        </p:nvSpPr>
        <p:spPr>
          <a:xfrm>
            <a:off x="681039" y="1853529"/>
            <a:ext cx="4195762" cy="4394871"/>
          </a:xfrm>
        </p:spPr>
        <p:txBody>
          <a:bodyPr>
            <a:normAutofit/>
          </a:bodyPr>
          <a:lstStyle/>
          <a:p>
            <a:pPr algn="just">
              <a:buFont typeface="Arial" panose="020B0604020202020204" pitchFamily="34" charset="0"/>
              <a:buChar char="•"/>
            </a:pPr>
            <a:r>
              <a:rPr lang="en-US" sz="2400" dirty="0" smtClean="0">
                <a:cs typeface="Gill Sans MT"/>
              </a:rPr>
              <a:t>From Ramps to the door obstructions </a:t>
            </a:r>
          </a:p>
          <a:p>
            <a:pPr algn="just">
              <a:buFont typeface="Arial" panose="020B0604020202020204" pitchFamily="34" charset="0"/>
              <a:buChar char="•"/>
            </a:pPr>
            <a:r>
              <a:rPr lang="en-US" sz="2400" dirty="0" smtClean="0">
                <a:cs typeface="Gill Sans MT"/>
              </a:rPr>
              <a:t>Queue on shades</a:t>
            </a:r>
          </a:p>
          <a:p>
            <a:pPr algn="just">
              <a:buFont typeface="Arial" panose="020B0604020202020204" pitchFamily="34" charset="0"/>
              <a:buChar char="•"/>
            </a:pPr>
            <a:r>
              <a:rPr lang="en-US" sz="2400" dirty="0" smtClean="0">
                <a:cs typeface="Gill Sans MT"/>
              </a:rPr>
              <a:t>Barricading in front of gates</a:t>
            </a:r>
          </a:p>
          <a:p>
            <a:pPr algn="just">
              <a:buFont typeface="Arial" panose="020B0604020202020204" pitchFamily="34" charset="0"/>
              <a:buChar char="•"/>
            </a:pPr>
            <a:r>
              <a:rPr lang="en-US" sz="2400" dirty="0" smtClean="0">
                <a:cs typeface="Gill Sans MT"/>
              </a:rPr>
              <a:t>Only One door barricading for man and women</a:t>
            </a:r>
          </a:p>
          <a:p>
            <a:pPr algn="just">
              <a:buFont typeface="Arial" panose="020B0604020202020204" pitchFamily="34" charset="0"/>
              <a:buChar char="•"/>
            </a:pPr>
            <a:r>
              <a:rPr lang="en-US" sz="2400" dirty="0" smtClean="0">
                <a:cs typeface="Gill Sans MT"/>
              </a:rPr>
              <a:t>Audit of all ramps</a:t>
            </a:r>
          </a:p>
          <a:p>
            <a:pPr algn="just">
              <a:buFont typeface="Arial" panose="020B0604020202020204" pitchFamily="34" charset="0"/>
              <a:buChar char="•"/>
            </a:pPr>
            <a:endParaRPr lang="en-US" dirty="0" smtClean="0">
              <a:latin typeface="Gill Sans MT"/>
              <a:cs typeface="Gill Sans MT"/>
            </a:endParaRPr>
          </a:p>
          <a:p>
            <a:pPr algn="just">
              <a:buFont typeface="Arial" panose="020B0604020202020204" pitchFamily="34" charset="0"/>
              <a:buChar char="•"/>
            </a:pPr>
            <a:endParaRPr lang="en-US" dirty="0" smtClean="0">
              <a:latin typeface="Gill Sans MT"/>
              <a:cs typeface="Gill Sans MT"/>
            </a:endParaRPr>
          </a:p>
          <a:p>
            <a:pPr marL="0" indent="0" algn="just">
              <a:buNone/>
            </a:pPr>
            <a:endParaRPr lang="en-US" dirty="0">
              <a:latin typeface="Gill Sans MT"/>
              <a:cs typeface="Gill Sans MT"/>
            </a:endParaRPr>
          </a:p>
        </p:txBody>
      </p:sp>
      <p:pic>
        <p:nvPicPr>
          <p:cNvPr id="5" name="Picture 4" descr="ra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384178"/>
            <a:ext cx="4191000" cy="3333571"/>
          </a:xfrm>
          <a:prstGeom prst="rect">
            <a:avLst/>
          </a:prstGeom>
        </p:spPr>
      </p:pic>
    </p:spTree>
    <p:extLst>
      <p:ext uri="{BB962C8B-B14F-4D97-AF65-F5344CB8AC3E}">
        <p14:creationId xmlns:p14="http://schemas.microsoft.com/office/powerpoint/2010/main" val="2605589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625474"/>
          </a:xfrm>
        </p:spPr>
        <p:txBody>
          <a:bodyPr/>
          <a:lstStyle/>
          <a:p>
            <a:r>
              <a:rPr lang="en-US" dirty="0" smtClean="0">
                <a:latin typeface="+mn-lt"/>
              </a:rPr>
              <a:t>More Solutions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Wheel chairs in all the urban polling stations</a:t>
            </a:r>
          </a:p>
          <a:p>
            <a:r>
              <a:rPr lang="en-US" dirty="0" smtClean="0"/>
              <a:t>Online booking of wheel chairs at polling stations</a:t>
            </a:r>
          </a:p>
          <a:p>
            <a:r>
              <a:rPr lang="en-US" dirty="0" smtClean="0"/>
              <a:t>SMS facility to mark people as differently abled in electoral roll</a:t>
            </a:r>
          </a:p>
          <a:p>
            <a:r>
              <a:rPr lang="en-US" dirty="0" smtClean="0"/>
              <a:t>Counting of disabled in polling stations</a:t>
            </a:r>
          </a:p>
          <a:p>
            <a:r>
              <a:rPr lang="en-US" dirty="0"/>
              <a:t>Numbering the braille ballot paper for easy readability by the presiding officer</a:t>
            </a:r>
          </a:p>
          <a:p>
            <a:pPr marL="0" indent="0">
              <a:buNone/>
            </a:pPr>
            <a:endParaRPr lang="en-US" dirty="0"/>
          </a:p>
        </p:txBody>
      </p:sp>
    </p:spTree>
    <p:extLst>
      <p:ext uri="{BB962C8B-B14F-4D97-AF65-F5344CB8AC3E}">
        <p14:creationId xmlns:p14="http://schemas.microsoft.com/office/powerpoint/2010/main" val="3853688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543925" cy="625474"/>
          </a:xfrm>
        </p:spPr>
        <p:txBody>
          <a:bodyPr>
            <a:normAutofit/>
          </a:bodyPr>
          <a:lstStyle/>
          <a:p>
            <a:r>
              <a:rPr lang="en-US" dirty="0" err="1" smtClean="0">
                <a:latin typeface="+mn-lt"/>
              </a:rPr>
              <a:t>Signages</a:t>
            </a:r>
            <a:r>
              <a:rPr lang="en-US" dirty="0" smtClean="0">
                <a:latin typeface="+mn-lt"/>
              </a:rPr>
              <a:t>- Where to go</a:t>
            </a:r>
            <a:endParaRPr lang="en-US" dirty="0">
              <a:latin typeface="+mn-lt"/>
            </a:endParaRPr>
          </a:p>
        </p:txBody>
      </p:sp>
      <p:sp>
        <p:nvSpPr>
          <p:cNvPr id="3" name="Content Placeholder 2"/>
          <p:cNvSpPr>
            <a:spLocks noGrp="1"/>
          </p:cNvSpPr>
          <p:nvPr>
            <p:ph idx="1"/>
          </p:nvPr>
        </p:nvSpPr>
        <p:spPr>
          <a:xfrm>
            <a:off x="681039" y="1825625"/>
            <a:ext cx="4729162" cy="4351338"/>
          </a:xfrm>
        </p:spPr>
        <p:txBody>
          <a:bodyPr/>
          <a:lstStyle/>
          <a:p>
            <a:r>
              <a:rPr lang="en-US" dirty="0" smtClean="0"/>
              <a:t>Bold and Simple</a:t>
            </a:r>
          </a:p>
          <a:p>
            <a:r>
              <a:rPr lang="en-US" dirty="0" smtClean="0"/>
              <a:t>Standard -covering Polling stations , Toilets and water</a:t>
            </a:r>
          </a:p>
          <a:p>
            <a:r>
              <a:rPr lang="en-US" dirty="0" smtClean="0"/>
              <a:t>Inside marking Polling officers etc</a:t>
            </a:r>
          </a:p>
          <a:p>
            <a:endParaRPr lang="en-US" dirty="0"/>
          </a:p>
        </p:txBody>
      </p:sp>
      <p:pic>
        <p:nvPicPr>
          <p:cNvPr id="5" name="Content Placeholder 5" descr="confusion-311388_960_720.p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695950" y="2139950"/>
            <a:ext cx="4210050" cy="3722688"/>
          </a:xfrm>
        </p:spPr>
      </p:pic>
    </p:spTree>
    <p:extLst>
      <p:ext uri="{BB962C8B-B14F-4D97-AF65-F5344CB8AC3E}">
        <p14:creationId xmlns:p14="http://schemas.microsoft.com/office/powerpoint/2010/main" val="887315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473074"/>
          </a:xfrm>
        </p:spPr>
        <p:txBody>
          <a:bodyPr>
            <a:noAutofit/>
          </a:bodyPr>
          <a:lstStyle/>
          <a:p>
            <a:r>
              <a:rPr lang="en-US" dirty="0" smtClean="0">
                <a:latin typeface="+mn-lt"/>
              </a:rPr>
              <a:t>Accessible Voting machines</a:t>
            </a:r>
            <a:endParaRPr lang="en-US" dirty="0">
              <a:latin typeface="+mn-lt"/>
            </a:endParaRPr>
          </a:p>
        </p:txBody>
      </p:sp>
      <p:sp>
        <p:nvSpPr>
          <p:cNvPr id="3" name="Content Placeholder 2"/>
          <p:cNvSpPr>
            <a:spLocks noGrp="1"/>
          </p:cNvSpPr>
          <p:nvPr>
            <p:ph idx="1"/>
          </p:nvPr>
        </p:nvSpPr>
        <p:spPr>
          <a:xfrm>
            <a:off x="376238" y="2320699"/>
            <a:ext cx="4576762" cy="2898775"/>
          </a:xfrm>
        </p:spPr>
        <p:txBody>
          <a:bodyPr/>
          <a:lstStyle/>
          <a:p>
            <a:r>
              <a:rPr lang="en-US" dirty="0" smtClean="0"/>
              <a:t>Table height should not be more than 2.5 feet</a:t>
            </a:r>
          </a:p>
          <a:p>
            <a:r>
              <a:rPr lang="en-US" dirty="0" smtClean="0"/>
              <a:t>Spare chord length to allow movement of ballot machine</a:t>
            </a:r>
          </a:p>
          <a:p>
            <a:pPr marL="0" indent="0">
              <a:buNone/>
            </a:pPr>
            <a:endParaRPr lang="en-US" dirty="0" smtClean="0"/>
          </a:p>
          <a:p>
            <a:endParaRPr lang="en-US" dirty="0"/>
          </a:p>
        </p:txBody>
      </p:sp>
      <p:pic>
        <p:nvPicPr>
          <p:cNvPr id="5" name="Content Placeholder 5" descr="braille 2.jp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695950" y="1836738"/>
            <a:ext cx="4210050" cy="3382962"/>
          </a:xfrm>
        </p:spPr>
      </p:pic>
    </p:spTree>
    <p:extLst>
      <p:ext uri="{BB962C8B-B14F-4D97-AF65-F5344CB8AC3E}">
        <p14:creationId xmlns:p14="http://schemas.microsoft.com/office/powerpoint/2010/main" val="2860977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king toe.jpg"/>
          <p:cNvPicPr>
            <a:picLocks noChangeAspect="1"/>
          </p:cNvPicPr>
          <p:nvPr/>
        </p:nvPicPr>
        <p:blipFill>
          <a:blip r:embed="rId2">
            <a:extLst>
              <a:ext uri="{28A0092B-C50C-407E-A947-70E740481C1C}">
                <a14:useLocalDpi xmlns:a14="http://schemas.microsoft.com/office/drawing/2010/main" val="0"/>
              </a:ext>
            </a:extLst>
          </a:blip>
          <a:srcRect l="-4658" r="-4658"/>
          <a:stretch>
            <a:fillRect/>
          </a:stretch>
        </p:blipFill>
        <p:spPr>
          <a:xfrm>
            <a:off x="457200" y="1371600"/>
            <a:ext cx="4648200" cy="2819400"/>
          </a:xfrm>
          <a:prstGeom prst="rect">
            <a:avLst/>
          </a:prstGeom>
        </p:spPr>
      </p:pic>
      <p:pic>
        <p:nvPicPr>
          <p:cNvPr id="5" name="Content Placeholder 5" descr="braille 2.jpg"/>
          <p:cNvPicPr>
            <a:picLocks noChangeAspect="1"/>
          </p:cNvPicPr>
          <p:nvPr/>
        </p:nvPicPr>
        <p:blipFill>
          <a:blip r:embed="rId3">
            <a:extLst>
              <a:ext uri="{28A0092B-C50C-407E-A947-70E740481C1C}">
                <a14:useLocalDpi xmlns:a14="http://schemas.microsoft.com/office/drawing/2010/main" val="0"/>
              </a:ext>
            </a:extLst>
          </a:blip>
          <a:srcRect t="11815" b="11815"/>
          <a:stretch>
            <a:fillRect/>
          </a:stretch>
        </p:blipFill>
        <p:spPr>
          <a:xfrm>
            <a:off x="5257800" y="3886200"/>
            <a:ext cx="4191000" cy="2590800"/>
          </a:xfrm>
          <a:prstGeom prst="rect">
            <a:avLst/>
          </a:prstGeom>
        </p:spPr>
      </p:pic>
      <p:sp>
        <p:nvSpPr>
          <p:cNvPr id="6" name="Title 1"/>
          <p:cNvSpPr txBox="1">
            <a:spLocks/>
          </p:cNvSpPr>
          <p:nvPr/>
        </p:nvSpPr>
        <p:spPr>
          <a:xfrm>
            <a:off x="609600" y="533400"/>
            <a:ext cx="8610600" cy="4572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914400" fontAlgn="auto">
              <a:lnSpc>
                <a:spcPct val="90000"/>
              </a:lnSpc>
              <a:spcAft>
                <a:spcPts val="0"/>
              </a:spcAft>
            </a:pPr>
            <a:r>
              <a:rPr lang="en-US" sz="2500" b="1" dirty="0" smtClean="0">
                <a:solidFill>
                  <a:srgbClr val="000088"/>
                </a:solidFill>
                <a:latin typeface="+mn-lt"/>
              </a:rPr>
              <a:t>Truly accessible Elections to all!</a:t>
            </a:r>
            <a:endParaRPr lang="en-US" sz="2500" b="1" dirty="0">
              <a:solidFill>
                <a:srgbClr val="000088"/>
              </a:solidFill>
              <a:latin typeface="+mn-lt"/>
            </a:endParaRPr>
          </a:p>
        </p:txBody>
      </p:sp>
    </p:spTree>
    <p:extLst>
      <p:ext uri="{BB962C8B-B14F-4D97-AF65-F5344CB8AC3E}">
        <p14:creationId xmlns:p14="http://schemas.microsoft.com/office/powerpoint/2010/main" val="3811870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5300" y="188120"/>
            <a:ext cx="8915400" cy="919163"/>
          </a:xfrm>
        </p:spPr>
        <p:txBody>
          <a:bodyPr/>
          <a:lstStyle/>
          <a:p>
            <a:r>
              <a:rPr lang="en-US" altLang="en-US" dirty="0" smtClean="0">
                <a:solidFill>
                  <a:srgbClr val="C00000"/>
                </a:solidFill>
                <a:latin typeface="+mn-lt"/>
              </a:rPr>
              <a:t>Best Practices </a:t>
            </a:r>
            <a:r>
              <a:rPr lang="en-US" altLang="en-US" sz="1600" dirty="0">
                <a:solidFill>
                  <a:srgbClr val="C00000"/>
                </a:solidFill>
                <a:latin typeface="+mn-lt"/>
              </a:rPr>
              <a:t>(1</a:t>
            </a:r>
            <a:r>
              <a:rPr lang="en-US" altLang="en-US" sz="1600" dirty="0">
                <a:latin typeface="+mn-lt"/>
              </a:rPr>
              <a:t>)</a:t>
            </a:r>
            <a:endParaRPr lang="en-US" altLang="en-US" dirty="0" smtClean="0">
              <a:latin typeface="+mn-lt"/>
            </a:endParaRPr>
          </a:p>
        </p:txBody>
      </p:sp>
      <p:sp>
        <p:nvSpPr>
          <p:cNvPr id="9219" name="Content Placeholder 2"/>
          <p:cNvSpPr>
            <a:spLocks noGrp="1"/>
          </p:cNvSpPr>
          <p:nvPr>
            <p:ph idx="1"/>
          </p:nvPr>
        </p:nvSpPr>
        <p:spPr>
          <a:xfrm>
            <a:off x="330201" y="1371600"/>
            <a:ext cx="8585200" cy="5298281"/>
          </a:xfrm>
        </p:spPr>
        <p:txBody>
          <a:bodyPr>
            <a:noAutofit/>
          </a:bodyPr>
          <a:lstStyle/>
          <a:p>
            <a:pPr algn="just">
              <a:buNone/>
            </a:pPr>
            <a:r>
              <a:rPr lang="en-IN" altLang="en-US" sz="2400" b="1" dirty="0" smtClean="0">
                <a:solidFill>
                  <a:srgbClr val="002060"/>
                </a:solidFill>
                <a:latin typeface="+mn-lt"/>
              </a:rPr>
              <a:t>Tamil Nadu</a:t>
            </a:r>
            <a:r>
              <a:rPr lang="en-IN" altLang="en-US" sz="2400" dirty="0" smtClean="0">
                <a:solidFill>
                  <a:srgbClr val="002060"/>
                </a:solidFill>
                <a:latin typeface="+mn-lt"/>
              </a:rPr>
              <a:t>–</a:t>
            </a:r>
          </a:p>
          <a:p>
            <a:pPr algn="just"/>
            <a:r>
              <a:rPr lang="en-IN" altLang="en-US" sz="2400" dirty="0" smtClean="0">
                <a:solidFill>
                  <a:srgbClr val="002060"/>
                </a:solidFill>
              </a:rPr>
              <a:t>Special campaign for </a:t>
            </a:r>
            <a:r>
              <a:rPr lang="en-IN" altLang="en-US" sz="2400" dirty="0" err="1" smtClean="0">
                <a:solidFill>
                  <a:srgbClr val="002060"/>
                </a:solidFill>
              </a:rPr>
              <a:t>PwDs</a:t>
            </a:r>
            <a:endParaRPr lang="en-IN" altLang="en-US" sz="2400" dirty="0" smtClean="0">
              <a:solidFill>
                <a:srgbClr val="002060"/>
              </a:solidFill>
            </a:endParaRPr>
          </a:p>
          <a:p>
            <a:pPr algn="just"/>
            <a:r>
              <a:rPr lang="en-IN" altLang="en-US" sz="2400" dirty="0" smtClean="0">
                <a:solidFill>
                  <a:srgbClr val="002060"/>
                </a:solidFill>
                <a:latin typeface="+mn-lt"/>
              </a:rPr>
              <a:t>Social Audit of Polling Stations</a:t>
            </a:r>
          </a:p>
          <a:p>
            <a:pPr algn="just"/>
            <a:r>
              <a:rPr lang="en-IN" altLang="en-US" sz="2400" dirty="0" smtClean="0">
                <a:solidFill>
                  <a:srgbClr val="002060"/>
                </a:solidFill>
              </a:rPr>
              <a:t>Accessible website</a:t>
            </a:r>
          </a:p>
          <a:p>
            <a:pPr marL="576263" indent="-293688">
              <a:lnSpc>
                <a:spcPct val="100000"/>
              </a:lnSpc>
              <a:buFont typeface="Wingdings" panose="05000000000000000000" pitchFamily="2" charset="2"/>
              <a:buChar char="Ø"/>
            </a:pPr>
            <a:r>
              <a:rPr lang="en-US" sz="2200" dirty="0" smtClean="0"/>
              <a:t>Tool tips for all the pages, tiles and forms.</a:t>
            </a:r>
          </a:p>
          <a:p>
            <a:pPr marL="576263" indent="-293688">
              <a:lnSpc>
                <a:spcPct val="100000"/>
              </a:lnSpc>
              <a:buFont typeface="Wingdings" panose="05000000000000000000" pitchFamily="2" charset="2"/>
              <a:buChar char="Ø"/>
            </a:pPr>
            <a:r>
              <a:rPr lang="en-US" sz="2200" dirty="0" smtClean="0"/>
              <a:t>Tab index for the entire site.</a:t>
            </a:r>
          </a:p>
          <a:p>
            <a:pPr marL="576263" indent="-293688">
              <a:lnSpc>
                <a:spcPct val="100000"/>
              </a:lnSpc>
              <a:buFont typeface="Wingdings" panose="05000000000000000000" pitchFamily="2" charset="2"/>
              <a:buChar char="Ø"/>
            </a:pPr>
            <a:r>
              <a:rPr lang="en-US" sz="2200" dirty="0" smtClean="0"/>
              <a:t>Browser Titles for the all pages in the site.</a:t>
            </a:r>
          </a:p>
          <a:p>
            <a:pPr marL="576263" indent="-293688">
              <a:lnSpc>
                <a:spcPct val="100000"/>
              </a:lnSpc>
              <a:buFont typeface="Wingdings" panose="05000000000000000000" pitchFamily="2" charset="2"/>
              <a:buChar char="Ø"/>
            </a:pPr>
            <a:r>
              <a:rPr lang="en-US" sz="2200" dirty="0" smtClean="0"/>
              <a:t>Alt text for all the images including forms.</a:t>
            </a:r>
          </a:p>
          <a:p>
            <a:pPr marL="576263" indent="-293688">
              <a:lnSpc>
                <a:spcPct val="100000"/>
              </a:lnSpc>
              <a:buFont typeface="Wingdings" panose="05000000000000000000" pitchFamily="2" charset="2"/>
              <a:buChar char="Ø"/>
            </a:pPr>
            <a:r>
              <a:rPr lang="en-US" sz="2200" dirty="0" smtClean="0"/>
              <a:t>Descriptions in all the labels and buttons.</a:t>
            </a:r>
          </a:p>
          <a:p>
            <a:pPr marL="576263" indent="-293688">
              <a:lnSpc>
                <a:spcPct val="100000"/>
              </a:lnSpc>
              <a:buFont typeface="Wingdings" panose="05000000000000000000" pitchFamily="2" charset="2"/>
              <a:buChar char="Ø"/>
            </a:pPr>
            <a:r>
              <a:rPr lang="en-US" sz="2200" dirty="0" smtClean="0"/>
              <a:t>Audio prompts</a:t>
            </a:r>
            <a:r>
              <a:rPr lang="en-IN" altLang="en-US" sz="2200" dirty="0" smtClean="0">
                <a:solidFill>
                  <a:srgbClr val="002060"/>
                </a:solidFill>
                <a:latin typeface="+mn-lt"/>
              </a:rPr>
              <a:t> </a:t>
            </a:r>
          </a:p>
          <a:p>
            <a:pPr algn="just"/>
            <a:endParaRPr lang="en-IN" altLang="en-US" dirty="0">
              <a:solidFill>
                <a:srgbClr val="002060"/>
              </a:solidFill>
              <a:latin typeface="+mn-lt"/>
            </a:endParaRPr>
          </a:p>
          <a:p>
            <a:pPr algn="just"/>
            <a:endParaRPr lang="en-IN" altLang="en-US" b="1" dirty="0" smtClean="0">
              <a:latin typeface="+mn-lt"/>
            </a:endParaRPr>
          </a:p>
          <a:p>
            <a:pPr algn="just"/>
            <a:endParaRPr lang="en-US" altLang="en-US" dirty="0" smtClean="0">
              <a:latin typeface="+mn-lt"/>
            </a:endParaRPr>
          </a:p>
        </p:txBody>
      </p:sp>
      <p:sp>
        <p:nvSpPr>
          <p:cNvPr id="4" name="Slide Number Placeholder 3"/>
          <p:cNvSpPr>
            <a:spLocks noGrp="1"/>
          </p:cNvSpPr>
          <p:nvPr>
            <p:ph type="sldNum" sz="quarter" idx="12"/>
          </p:nvPr>
        </p:nvSpPr>
        <p:spPr/>
        <p:txBody>
          <a:bodyPr/>
          <a:lstStyle/>
          <a:p>
            <a:fld id="{A527016D-0C72-47B3-9EB0-FB5CECD5C1BB}" type="slidenum">
              <a:rPr lang="en-US" smtClean="0"/>
              <a:pPr/>
              <a:t>35</a:t>
            </a:fld>
            <a:endParaRPr lang="en-US"/>
          </a:p>
        </p:txBody>
      </p:sp>
      <p:pic>
        <p:nvPicPr>
          <p:cNvPr id="5" name="Picture 2" descr="https://pbs.twimg.com/media/CbY3prXUYAAnZRl.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3733800" cy="513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85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49274"/>
          </a:xfrm>
        </p:spPr>
        <p:txBody>
          <a:bodyPr>
            <a:noAutofit/>
          </a:bodyPr>
          <a:lstStyle/>
          <a:p>
            <a:r>
              <a:rPr lang="en-US" sz="2000" dirty="0" smtClean="0">
                <a:latin typeface="+mn-lt"/>
              </a:rPr>
              <a:t>Release of the Guide in Braille during Assembly Election in Tamil Nadu</a:t>
            </a:r>
            <a:endParaRPr lang="en-US" sz="20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2977" y="1825625"/>
            <a:ext cx="7320047" cy="4351338"/>
          </a:xfrm>
          <a:prstGeom prst="rect">
            <a:avLst/>
          </a:prstGeom>
        </p:spPr>
      </p:pic>
    </p:spTree>
    <p:extLst>
      <p:ext uri="{BB962C8B-B14F-4D97-AF65-F5344CB8AC3E}">
        <p14:creationId xmlns:p14="http://schemas.microsoft.com/office/powerpoint/2010/main" val="4023882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701674"/>
          </a:xfrm>
        </p:spPr>
        <p:txBody>
          <a:bodyPr>
            <a:normAutofit/>
          </a:bodyPr>
          <a:lstStyle/>
          <a:p>
            <a:r>
              <a:rPr lang="en-US" sz="2500" b="1" dirty="0">
                <a:latin typeface="+mn-lt"/>
              </a:rPr>
              <a:t>Checklist for Social Audit of Polling Stations</a:t>
            </a: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23617920"/>
              </p:ext>
            </p:extLst>
          </p:nvPr>
        </p:nvGraphicFramePr>
        <p:xfrm>
          <a:off x="681037" y="3072604"/>
          <a:ext cx="8624888" cy="2967674"/>
        </p:xfrm>
        <a:graphic>
          <a:graphicData uri="http://schemas.openxmlformats.org/drawingml/2006/table">
            <a:tbl>
              <a:tblPr firstRow="1" bandRow="1">
                <a:tableStyleId>{7DF18680-E054-41AD-8BC1-D1AEF772440D}</a:tableStyleId>
              </a:tblPr>
              <a:tblGrid>
                <a:gridCol w="715866"/>
                <a:gridCol w="4683314"/>
                <a:gridCol w="1131585"/>
                <a:gridCol w="2094123"/>
              </a:tblGrid>
              <a:tr h="0">
                <a:tc>
                  <a:txBody>
                    <a:bodyPr/>
                    <a:lstStyle/>
                    <a:p>
                      <a:pPr marL="0" marR="0" algn="ctr">
                        <a:lnSpc>
                          <a:spcPct val="107000"/>
                        </a:lnSpc>
                        <a:spcBef>
                          <a:spcPts val="0"/>
                        </a:spcBef>
                        <a:spcAft>
                          <a:spcPts val="0"/>
                        </a:spcAft>
                      </a:pPr>
                      <a:r>
                        <a:rPr lang="en-IN" sz="1400" dirty="0">
                          <a:effectLst/>
                        </a:rPr>
                        <a:t>Sl.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dirty="0">
                          <a:effectLst/>
                        </a:rPr>
                        <a:t>Polling Booth Facility / Voting Process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a:effectLst/>
                        </a:rPr>
                        <a:t>Check / Tick</a:t>
                      </a:r>
                      <a:endParaRPr lang="en-US" sz="1100">
                        <a:effectLst/>
                      </a:endParaRPr>
                    </a:p>
                    <a:p>
                      <a:pPr marL="0" marR="0" algn="ctr">
                        <a:lnSpc>
                          <a:spcPct val="107000"/>
                        </a:lnSpc>
                        <a:spcBef>
                          <a:spcPts val="0"/>
                        </a:spcBef>
                        <a:spcAft>
                          <a:spcPts val="0"/>
                        </a:spcAft>
                      </a:pPr>
                      <a:r>
                        <a:rPr lang="en-IN" sz="1400">
                          <a:effectLst/>
                        </a:rPr>
                        <a:t>if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a:effectLst/>
                        </a:rPr>
                        <a:t>Comments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IN" sz="14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Approach to Polling Booth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Approach road to Polling booth is paved to be accessible with flat / non-skid surface and clear of debris, low hanging objects, trees or poles like obstacles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Pathway to the Polling booth has necessary curb cuts and ramps in pedestrian / footpath , if crossings available has zebra signs, signals with audio based notice for stop and start pedestrian crossing,  to facilitate easy transit from transport vehicles to the Polling booth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Pathway to the Polling booth is marked with large print signs with pictures for Directions to the booth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52323935"/>
              </p:ext>
            </p:extLst>
          </p:nvPr>
        </p:nvGraphicFramePr>
        <p:xfrm>
          <a:off x="640557" y="1437683"/>
          <a:ext cx="8624886" cy="1667777"/>
        </p:xfrm>
        <a:graphic>
          <a:graphicData uri="http://schemas.openxmlformats.org/drawingml/2006/table">
            <a:tbl>
              <a:tblPr firstRow="1" bandRow="1">
                <a:tableStyleId>{7DF18680-E054-41AD-8BC1-D1AEF772440D}</a:tableStyleId>
              </a:tblPr>
              <a:tblGrid>
                <a:gridCol w="2874518"/>
                <a:gridCol w="3475929"/>
                <a:gridCol w="2274439"/>
              </a:tblGrid>
              <a:tr h="229820">
                <a:tc gridSpan="3">
                  <a:txBody>
                    <a:bodyPr/>
                    <a:lstStyle/>
                    <a:p>
                      <a:pPr marL="0" marR="0" algn="ctr">
                        <a:lnSpc>
                          <a:spcPct val="107000"/>
                        </a:lnSpc>
                        <a:spcBef>
                          <a:spcPts val="0"/>
                        </a:spcBef>
                        <a:spcAft>
                          <a:spcPts val="0"/>
                        </a:spcAft>
                      </a:pPr>
                      <a:r>
                        <a:rPr lang="en-IN" sz="1600" dirty="0">
                          <a:effectLst/>
                        </a:rPr>
                        <a:t>Checklist for Social Audit – Accessible Elections India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265441">
                <a:tc gridSpan="3">
                  <a:txBody>
                    <a:bodyPr/>
                    <a:lstStyle/>
                    <a:p>
                      <a:pPr marL="0" marR="0" algn="ctr">
                        <a:lnSpc>
                          <a:spcPct val="107000"/>
                        </a:lnSpc>
                        <a:spcBef>
                          <a:spcPts val="0"/>
                        </a:spcBef>
                        <a:spcAft>
                          <a:spcPts val="0"/>
                        </a:spcAft>
                      </a:pPr>
                      <a:r>
                        <a:rPr lang="en-IN" sz="1600" dirty="0">
                          <a:effectLst/>
                        </a:rPr>
                        <a:t>Polling Booth and Voting 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449821">
                <a:tc>
                  <a:txBody>
                    <a:bodyPr/>
                    <a:lstStyle/>
                    <a:p>
                      <a:pPr marL="0" marR="0">
                        <a:lnSpc>
                          <a:spcPct val="107000"/>
                        </a:lnSpc>
                        <a:spcBef>
                          <a:spcPts val="0"/>
                        </a:spcBef>
                        <a:spcAft>
                          <a:spcPts val="0"/>
                        </a:spcAft>
                      </a:pPr>
                      <a:r>
                        <a:rPr lang="en-IN" sz="1400" dirty="0">
                          <a:effectLst/>
                        </a:rPr>
                        <a:t>Selected State : Tamil Nadu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Selected Parliament/</a:t>
                      </a:r>
                      <a:endParaRPr lang="en-US" sz="1100" dirty="0">
                        <a:effectLst/>
                      </a:endParaRPr>
                    </a:p>
                    <a:p>
                      <a:pPr marL="0" marR="0">
                        <a:lnSpc>
                          <a:spcPct val="107000"/>
                        </a:lnSpc>
                        <a:spcBef>
                          <a:spcPts val="0"/>
                        </a:spcBef>
                        <a:spcAft>
                          <a:spcPts val="0"/>
                        </a:spcAft>
                      </a:pPr>
                      <a:r>
                        <a:rPr lang="en-IN" sz="1400" dirty="0">
                          <a:effectLst/>
                        </a:rPr>
                        <a:t>Assembly Constituency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Polling Booth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824">
                <a:tc>
                  <a:txBody>
                    <a:bodyPr/>
                    <a:lstStyle/>
                    <a:p>
                      <a:pPr marL="0" marR="0">
                        <a:lnSpc>
                          <a:spcPct val="107000"/>
                        </a:lnSpc>
                        <a:spcBef>
                          <a:spcPts val="0"/>
                        </a:spcBef>
                        <a:spcAft>
                          <a:spcPts val="0"/>
                        </a:spcAft>
                      </a:pPr>
                      <a:r>
                        <a:rPr lang="en-IN" sz="1400" dirty="0">
                          <a:effectLst/>
                        </a:rPr>
                        <a:t>Polling Booth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Name of Officer in Charge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824">
                <a:tc>
                  <a:txBody>
                    <a:bodyPr/>
                    <a:lstStyle/>
                    <a:p>
                      <a:pPr marL="0" marR="0">
                        <a:lnSpc>
                          <a:spcPct val="107000"/>
                        </a:lnSpc>
                        <a:spcBef>
                          <a:spcPts val="0"/>
                        </a:spcBef>
                        <a:spcAft>
                          <a:spcPts val="0"/>
                        </a:spcAft>
                      </a:pPr>
                      <a:r>
                        <a:rPr lang="en-IN" sz="1400">
                          <a:effectLst/>
                        </a:rPr>
                        <a:t>Accessibility Audit done by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9824">
                <a:tc>
                  <a:txBody>
                    <a:bodyPr/>
                    <a:lstStyle/>
                    <a:p>
                      <a:pPr marL="0" marR="0">
                        <a:lnSpc>
                          <a:spcPct val="107000"/>
                        </a:lnSpc>
                        <a:spcBef>
                          <a:spcPts val="0"/>
                        </a:spcBef>
                        <a:spcAft>
                          <a:spcPts val="0"/>
                        </a:spcAft>
                      </a:pPr>
                      <a:r>
                        <a:rPr lang="en-IN" sz="1400">
                          <a:effectLst/>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86342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80344"/>
          </a:xfrm>
        </p:spPr>
        <p:txBody>
          <a:bodyPr>
            <a:normAutofit/>
          </a:bodyPr>
          <a:lstStyle/>
          <a:p>
            <a:r>
              <a:rPr lang="en-US" sz="2500" b="1" dirty="0">
                <a:latin typeface="+mn-lt"/>
              </a:rPr>
              <a:t>Checklist for Social </a:t>
            </a:r>
            <a:r>
              <a:rPr lang="en-US" sz="2500" b="1" dirty="0" smtClean="0">
                <a:latin typeface="+mn-lt"/>
              </a:rPr>
              <a:t>Audit </a:t>
            </a:r>
            <a:r>
              <a:rPr lang="en-US" sz="3200" dirty="0" smtClean="0">
                <a:latin typeface="+mn-lt"/>
              </a:rPr>
              <a:t>– </a:t>
            </a:r>
            <a:r>
              <a:rPr lang="en-US" sz="2400" dirty="0" err="1" smtClean="0">
                <a:latin typeface="+mn-lt"/>
              </a:rPr>
              <a:t>contd</a:t>
            </a:r>
            <a:r>
              <a:rPr lang="en-US" sz="3200" dirty="0" smtClean="0">
                <a:latin typeface="+mn-lt"/>
              </a:rPr>
              <a:t>…</a:t>
            </a:r>
            <a:endParaRPr lang="en-US" sz="3200" dirty="0">
              <a:latin typeface="+mn-lt"/>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087500505"/>
              </p:ext>
            </p:extLst>
          </p:nvPr>
        </p:nvGraphicFramePr>
        <p:xfrm>
          <a:off x="914399" y="1523999"/>
          <a:ext cx="8077201" cy="4074435"/>
        </p:xfrm>
        <a:graphic>
          <a:graphicData uri="http://schemas.openxmlformats.org/drawingml/2006/table">
            <a:tbl>
              <a:tblPr firstRow="1" bandRow="1">
                <a:tableStyleId>{7DF18680-E054-41AD-8BC1-D1AEF772440D}</a:tableStyleId>
              </a:tblPr>
              <a:tblGrid>
                <a:gridCol w="670408"/>
                <a:gridCol w="4385920"/>
                <a:gridCol w="1059729"/>
                <a:gridCol w="1961144"/>
              </a:tblGrid>
              <a:tr h="533401">
                <a:tc>
                  <a:txBody>
                    <a:bodyPr/>
                    <a:lstStyle/>
                    <a:p>
                      <a:pPr marL="0" marR="0" algn="ctr">
                        <a:lnSpc>
                          <a:spcPct val="107000"/>
                        </a:lnSpc>
                        <a:spcBef>
                          <a:spcPts val="0"/>
                        </a:spcBef>
                        <a:spcAft>
                          <a:spcPts val="0"/>
                        </a:spcAft>
                      </a:pPr>
                      <a:r>
                        <a:rPr lang="en-IN" sz="1400" dirty="0">
                          <a:effectLst/>
                        </a:rPr>
                        <a:t>Sl.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dirty="0">
                          <a:effectLst/>
                        </a:rPr>
                        <a:t>Polling Booth Facility / Voting Process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a:effectLst/>
                        </a:rPr>
                        <a:t>Check / Tick</a:t>
                      </a:r>
                      <a:endParaRPr lang="en-US" sz="1100">
                        <a:effectLst/>
                      </a:endParaRPr>
                    </a:p>
                    <a:p>
                      <a:pPr marL="0" marR="0" algn="ctr">
                        <a:lnSpc>
                          <a:spcPct val="107000"/>
                        </a:lnSpc>
                        <a:spcBef>
                          <a:spcPts val="0"/>
                        </a:spcBef>
                        <a:spcAft>
                          <a:spcPts val="0"/>
                        </a:spcAft>
                      </a:pPr>
                      <a:r>
                        <a:rPr lang="en-IN" sz="1400">
                          <a:effectLst/>
                        </a:rPr>
                        <a:t>if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a:effectLst/>
                        </a:rPr>
                        <a:t>Comments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0818">
                <a:tc>
                  <a:txBody>
                    <a:bodyPr/>
                    <a:lstStyle/>
                    <a:p>
                      <a:pPr marL="0" marR="0">
                        <a:lnSpc>
                          <a:spcPct val="107000"/>
                        </a:lnSpc>
                        <a:spcBef>
                          <a:spcPts val="0"/>
                        </a:spcBef>
                        <a:spcAft>
                          <a:spcPts val="0"/>
                        </a:spcAft>
                      </a:pPr>
                      <a:r>
                        <a:rPr lang="en-IN" sz="1400">
                          <a:effectLst/>
                        </a:rPr>
                        <a:t>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Approach to Polling Booth Facility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2451">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Approach road to Polling booth is paved to be accessible with flat / non-skid surface and clear of debris, low hanging objects, trees or poles like obstacles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6131">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Pathway to the Polling booth has necessary curb cuts and ramps in pedestrian / footpath , if crossings available has zebra signs, signals with audio based notice for stop and start pedestrian crossing,  to facilitate easy transit from transport vehicles to the Polling booth facility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21634">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Pathway to the Polling booth is marked with large print signs with pictures for Directions to the booth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48930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473074"/>
          </a:xfrm>
        </p:spPr>
        <p:txBody>
          <a:bodyPr>
            <a:normAutofit fontScale="90000"/>
          </a:bodyPr>
          <a:lstStyle/>
          <a:p>
            <a:r>
              <a:rPr lang="en-US" sz="2800" b="1" dirty="0">
                <a:latin typeface="+mn-lt"/>
              </a:rPr>
              <a:t>Checklist for Social Audit </a:t>
            </a:r>
            <a:r>
              <a:rPr lang="en-US" sz="3200" dirty="0">
                <a:latin typeface="+mn-lt"/>
              </a:rPr>
              <a:t>– </a:t>
            </a:r>
            <a:r>
              <a:rPr lang="en-US" sz="2400" dirty="0" err="1">
                <a:latin typeface="+mn-lt"/>
              </a:rPr>
              <a:t>contd</a:t>
            </a:r>
            <a:r>
              <a:rPr lang="en-US" sz="3200" dirty="0">
                <a:latin typeface="+mn-lt"/>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2949027"/>
              </p:ext>
            </p:extLst>
          </p:nvPr>
        </p:nvGraphicFramePr>
        <p:xfrm>
          <a:off x="670152" y="1371600"/>
          <a:ext cx="8543924" cy="4946589"/>
        </p:xfrm>
        <a:graphic>
          <a:graphicData uri="http://schemas.openxmlformats.org/drawingml/2006/table">
            <a:tbl>
              <a:tblPr firstRow="1" bandRow="1">
                <a:tableStyleId>{7DF18680-E054-41AD-8BC1-D1AEF772440D}</a:tableStyleId>
              </a:tblPr>
              <a:tblGrid>
                <a:gridCol w="709146"/>
                <a:gridCol w="4858217"/>
                <a:gridCol w="1219199"/>
                <a:gridCol w="1757362"/>
              </a:tblGrid>
              <a:tr h="440178">
                <a:tc>
                  <a:txBody>
                    <a:bodyPr/>
                    <a:lstStyle/>
                    <a:p>
                      <a:pPr marL="0" marR="0" algn="ctr">
                        <a:lnSpc>
                          <a:spcPct val="107000"/>
                        </a:lnSpc>
                        <a:spcBef>
                          <a:spcPts val="0"/>
                        </a:spcBef>
                        <a:spcAft>
                          <a:spcPts val="0"/>
                        </a:spcAft>
                      </a:pPr>
                      <a:r>
                        <a:rPr lang="en-IN" sz="1400" dirty="0">
                          <a:effectLst/>
                        </a:rPr>
                        <a:t>Sl. No.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dirty="0">
                          <a:effectLst/>
                        </a:rPr>
                        <a:t>Polling Booth Facility / Voting Process Activity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1400" dirty="0">
                          <a:effectLst/>
                        </a:rPr>
                        <a:t>Check / Tick</a:t>
                      </a:r>
                      <a:endParaRPr lang="en-US" sz="1400" dirty="0">
                        <a:effectLst/>
                      </a:endParaRPr>
                    </a:p>
                    <a:p>
                      <a:pPr marL="0" marR="0" algn="ctr">
                        <a:lnSpc>
                          <a:spcPct val="107000"/>
                        </a:lnSpc>
                        <a:spcBef>
                          <a:spcPts val="0"/>
                        </a:spcBef>
                        <a:spcAft>
                          <a:spcPts val="0"/>
                        </a:spcAft>
                      </a:pPr>
                      <a:r>
                        <a:rPr lang="en-IN" sz="1400" dirty="0">
                          <a:effectLst/>
                        </a:rPr>
                        <a:t>if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1400" dirty="0">
                          <a:effectLst/>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r h="215112">
                <a:tc>
                  <a:txBody>
                    <a:bodyPr/>
                    <a:lstStyle/>
                    <a:p>
                      <a:pPr marL="0" marR="0">
                        <a:lnSpc>
                          <a:spcPct val="107000"/>
                        </a:lnSpc>
                        <a:spcBef>
                          <a:spcPts val="0"/>
                        </a:spcBef>
                        <a:spcAft>
                          <a:spcPts val="0"/>
                        </a:spcAft>
                      </a:pPr>
                      <a:r>
                        <a:rPr lang="en-IN" sz="1400" dirty="0">
                          <a:effectLst/>
                        </a:rPr>
                        <a:t>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dirty="0">
                          <a:effectLst/>
                        </a:rPr>
                        <a:t>Parking and Amenities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r h="532258">
                <a:tc>
                  <a:txBody>
                    <a:bodyPr/>
                    <a:lstStyle/>
                    <a:p>
                      <a:pPr marL="0" marR="0">
                        <a:lnSpc>
                          <a:spcPct val="107000"/>
                        </a:lnSpc>
                        <a:spcBef>
                          <a:spcPts val="0"/>
                        </a:spcBef>
                        <a:spcAft>
                          <a:spcPts val="0"/>
                        </a:spcAft>
                      </a:pPr>
                      <a:r>
                        <a:rPr lang="en-IN" sz="11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dirty="0">
                          <a:effectLst/>
                        </a:rPr>
                        <a:t>Reserved Parking facility or a temporary parking arrangement is available for vehicles / wheel chairs of persons with disabilities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r h="781414">
                <a:tc>
                  <a:txBody>
                    <a:bodyPr/>
                    <a:lstStyle/>
                    <a:p>
                      <a:pPr marL="0" marR="0">
                        <a:lnSpc>
                          <a:spcPct val="107000"/>
                        </a:lnSpc>
                        <a:spcBef>
                          <a:spcPts val="0"/>
                        </a:spcBef>
                        <a:spcAft>
                          <a:spcPts val="0"/>
                        </a:spcAft>
                      </a:pPr>
                      <a:r>
                        <a:rPr lang="en-IN" sz="11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dirty="0">
                          <a:effectLst/>
                        </a:rPr>
                        <a:t>Path from parking facility to Polling booth and back is paved to be </a:t>
                      </a:r>
                      <a:r>
                        <a:rPr lang="en-IN" sz="1400" dirty="0" smtClean="0">
                          <a:effectLst/>
                        </a:rPr>
                        <a:t>accessible</a:t>
                      </a:r>
                      <a:r>
                        <a:rPr lang="en-IN" sz="1400" baseline="0" dirty="0" smtClean="0">
                          <a:effectLst/>
                        </a:rPr>
                        <a:t> </a:t>
                      </a:r>
                      <a:r>
                        <a:rPr lang="en-IN" sz="1400" dirty="0" smtClean="0">
                          <a:effectLst/>
                        </a:rPr>
                        <a:t>with </a:t>
                      </a:r>
                      <a:r>
                        <a:rPr lang="en-IN" sz="1400" dirty="0">
                          <a:effectLst/>
                        </a:rPr>
                        <a:t>flat / non-skid surface / guiding tactile signs for </a:t>
                      </a:r>
                      <a:r>
                        <a:rPr lang="en-IN" sz="1400" dirty="0" smtClean="0">
                          <a:effectLst/>
                        </a:rPr>
                        <a:t>wheel chair </a:t>
                      </a:r>
                      <a:r>
                        <a:rPr lang="en-IN" sz="1400" dirty="0">
                          <a:effectLst/>
                        </a:rPr>
                        <a:t>/ crutch / non visual users and no obstacles present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r h="665244">
                <a:tc>
                  <a:txBody>
                    <a:bodyPr/>
                    <a:lstStyle/>
                    <a:p>
                      <a:pPr marL="0" marR="0">
                        <a:lnSpc>
                          <a:spcPct val="107000"/>
                        </a:lnSpc>
                        <a:spcBef>
                          <a:spcPts val="0"/>
                        </a:spcBef>
                        <a:spcAft>
                          <a:spcPts val="0"/>
                        </a:spcAft>
                      </a:pPr>
                      <a:r>
                        <a:rPr lang="en-IN" sz="11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dirty="0">
                          <a:effectLst/>
                        </a:rPr>
                        <a:t>Haphazard parking of vehicles or other obstacles in the parking place is not allowed and monitored to take action for removal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r h="890310">
                <a:tc>
                  <a:txBody>
                    <a:bodyPr/>
                    <a:lstStyle/>
                    <a:p>
                      <a:pPr marL="0" marR="0">
                        <a:lnSpc>
                          <a:spcPct val="107000"/>
                        </a:lnSpc>
                        <a:spcBef>
                          <a:spcPts val="0"/>
                        </a:spcBef>
                        <a:spcAft>
                          <a:spcPts val="0"/>
                        </a:spcAft>
                      </a:pPr>
                      <a:r>
                        <a:rPr lang="en-IN" sz="11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a:effectLst/>
                        </a:rPr>
                        <a:t>Accessible Toilet  for men / women with  grab rails,  dry, non-skid flooring, wide enough for wheel chair movement/turning, wash basins in height easy to access through wheel chairs is available for use on requirements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r h="1340442">
                <a:tc>
                  <a:txBody>
                    <a:bodyPr/>
                    <a:lstStyle/>
                    <a:p>
                      <a:pPr marL="0" marR="0">
                        <a:lnSpc>
                          <a:spcPct val="107000"/>
                        </a:lnSpc>
                        <a:spcBef>
                          <a:spcPts val="0"/>
                        </a:spcBef>
                        <a:spcAft>
                          <a:spcPts val="0"/>
                        </a:spcAft>
                      </a:pPr>
                      <a:r>
                        <a:rPr lang="en-IN" sz="11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just">
                        <a:lnSpc>
                          <a:spcPct val="107000"/>
                        </a:lnSpc>
                        <a:spcBef>
                          <a:spcPts val="0"/>
                        </a:spcBef>
                        <a:spcAft>
                          <a:spcPts val="0"/>
                        </a:spcAft>
                      </a:pPr>
                      <a:r>
                        <a:rPr lang="en-IN" sz="1400" dirty="0">
                          <a:effectLst/>
                        </a:rPr>
                        <a:t>First aid Kits and Ambulance facilities are available to meet disaster management,  emergency requirements and the team in Polling booth are trained or have knowledge on emergency or risk management procedures particularly to assist persons with disabilities, health issues like arthritis or other standing difficulties, elderly persons and pregnant women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6" marR="54286" marT="0" marB="0"/>
                </a:tc>
              </a:tr>
            </a:tbl>
          </a:graphicData>
        </a:graphic>
      </p:graphicFrame>
    </p:spTree>
    <p:extLst>
      <p:ext uri="{BB962C8B-B14F-4D97-AF65-F5344CB8AC3E}">
        <p14:creationId xmlns:p14="http://schemas.microsoft.com/office/powerpoint/2010/main" val="271855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0"/>
            <a:ext cx="8543925" cy="1690689"/>
          </a:xfrm>
        </p:spPr>
        <p:txBody>
          <a:bodyPr>
            <a:normAutofit/>
          </a:bodyPr>
          <a:lstStyle/>
          <a:p>
            <a:r>
              <a:rPr lang="en-US" dirty="0" smtClean="0">
                <a:solidFill>
                  <a:srgbClr val="C00000"/>
                </a:solidFill>
              </a:rPr>
              <a:t>Major barriers encountered by persons with disabilities</a:t>
            </a:r>
            <a:endParaRPr lang="en-US" dirty="0">
              <a:solidFill>
                <a:srgbClr val="C00000"/>
              </a:solidFill>
            </a:endParaRPr>
          </a:p>
        </p:txBody>
      </p:sp>
      <p:sp>
        <p:nvSpPr>
          <p:cNvPr id="3" name="Content Placeholder 2"/>
          <p:cNvSpPr>
            <a:spLocks noGrp="1"/>
          </p:cNvSpPr>
          <p:nvPr>
            <p:ph idx="1"/>
          </p:nvPr>
        </p:nvSpPr>
        <p:spPr>
          <a:xfrm>
            <a:off x="838200" y="1600201"/>
            <a:ext cx="7696200" cy="4648199"/>
          </a:xfrm>
        </p:spPr>
        <p:txBody>
          <a:bodyPr>
            <a:normAutofit fontScale="92500" lnSpcReduction="10000"/>
          </a:bodyPr>
          <a:lstStyle/>
          <a:p>
            <a:pPr marL="514350" indent="-514350" algn="just">
              <a:buFont typeface="+mj-lt"/>
              <a:buAutoNum type="arabicPeriod"/>
            </a:pPr>
            <a:r>
              <a:rPr lang="en-US" sz="2800" dirty="0">
                <a:solidFill>
                  <a:srgbClr val="002060"/>
                </a:solidFill>
                <a:latin typeface="Book Antiqua" pitchFamily="18" charset="0"/>
              </a:rPr>
              <a:t>Access to voter registration difficult</a:t>
            </a:r>
          </a:p>
          <a:p>
            <a:pPr marL="514350" indent="-514350" algn="just">
              <a:buFont typeface="+mj-lt"/>
              <a:buAutoNum type="arabicPeriod"/>
            </a:pPr>
            <a:r>
              <a:rPr lang="en-US" sz="2800" dirty="0">
                <a:solidFill>
                  <a:srgbClr val="002060"/>
                </a:solidFill>
                <a:latin typeface="Book Antiqua" pitchFamily="18" charset="0"/>
              </a:rPr>
              <a:t>Lack of inadequate or inaccessible voter education or registration materials</a:t>
            </a:r>
          </a:p>
          <a:p>
            <a:pPr marL="514350" indent="-514350" algn="just">
              <a:buFont typeface="+mj-lt"/>
              <a:buAutoNum type="arabicPeriod"/>
            </a:pPr>
            <a:r>
              <a:rPr lang="en-US" sz="2800" dirty="0">
                <a:solidFill>
                  <a:srgbClr val="002060"/>
                </a:solidFill>
                <a:latin typeface="Book Antiqua" pitchFamily="18" charset="0"/>
              </a:rPr>
              <a:t>Physical </a:t>
            </a:r>
            <a:r>
              <a:rPr lang="en-US" sz="2800" dirty="0">
                <a:solidFill>
                  <a:srgbClr val="002060"/>
                </a:solidFill>
                <a:latin typeface="Book Antiqua" pitchFamily="18" charset="0"/>
              </a:rPr>
              <a:t>access to polling stations </a:t>
            </a:r>
            <a:r>
              <a:rPr lang="en-US" sz="2800" dirty="0">
                <a:solidFill>
                  <a:srgbClr val="002060"/>
                </a:solidFill>
                <a:latin typeface="Book Antiqua" pitchFamily="18" charset="0"/>
              </a:rPr>
              <a:t>difficult</a:t>
            </a:r>
          </a:p>
          <a:p>
            <a:pPr marL="514350" indent="-514350" algn="just">
              <a:buFont typeface="+mj-lt"/>
              <a:buAutoNum type="arabicPeriod"/>
            </a:pPr>
            <a:r>
              <a:rPr lang="en-US" sz="2800" dirty="0">
                <a:solidFill>
                  <a:srgbClr val="002060"/>
                </a:solidFill>
                <a:latin typeface="Book Antiqua" pitchFamily="18" charset="0"/>
              </a:rPr>
              <a:t>Cannot vote independently and privately</a:t>
            </a:r>
          </a:p>
          <a:p>
            <a:pPr marL="514350" indent="-514350" algn="just">
              <a:buFont typeface="+mj-lt"/>
              <a:buAutoNum type="arabicPeriod"/>
            </a:pPr>
            <a:r>
              <a:rPr lang="en-US" sz="2800" dirty="0">
                <a:solidFill>
                  <a:srgbClr val="002060"/>
                </a:solidFill>
                <a:latin typeface="Book Antiqua" pitchFamily="18" charset="0"/>
              </a:rPr>
              <a:t>Inappropriate assistance from poll workers</a:t>
            </a:r>
          </a:p>
          <a:p>
            <a:pPr marL="0" indent="0" algn="just">
              <a:buNone/>
            </a:pPr>
            <a:endParaRPr lang="en-US" sz="2800" dirty="0">
              <a:solidFill>
                <a:srgbClr val="002060"/>
              </a:solidFill>
              <a:latin typeface="Book Antiqua" pitchFamily="18" charset="0"/>
            </a:endParaRPr>
          </a:p>
          <a:p>
            <a:pPr marL="365125" indent="-365125" algn="just">
              <a:buFont typeface="Wingdings" panose="05000000000000000000" pitchFamily="2" charset="2"/>
              <a:buChar char="Ø"/>
            </a:pPr>
            <a:r>
              <a:rPr lang="en-US" sz="2800" dirty="0">
                <a:solidFill>
                  <a:srgbClr val="002060"/>
                </a:solidFill>
                <a:latin typeface="Book Antiqua" pitchFamily="18" charset="0"/>
              </a:rPr>
              <a:t>Barriers can dissuade persons with disabilities from voting. </a:t>
            </a:r>
          </a:p>
          <a:p>
            <a:pPr marL="365125" indent="-365125" algn="just">
              <a:buFont typeface="Wingdings" panose="05000000000000000000" pitchFamily="2" charset="2"/>
              <a:buChar char="Ø"/>
            </a:pPr>
            <a:r>
              <a:rPr lang="en-US" sz="2800" dirty="0">
                <a:solidFill>
                  <a:srgbClr val="002060"/>
                </a:solidFill>
                <a:latin typeface="Book Antiqua" pitchFamily="18" charset="0"/>
              </a:rPr>
              <a:t>Technology can help </a:t>
            </a:r>
            <a:r>
              <a:rPr lang="en-US" sz="2800" dirty="0">
                <a:solidFill>
                  <a:srgbClr val="002060"/>
                </a:solidFill>
                <a:latin typeface="Book Antiqua" pitchFamily="18" charset="0"/>
              </a:rPr>
              <a:t>improve access to the voting process</a:t>
            </a:r>
            <a:r>
              <a:rPr lang="en-US" sz="2800" dirty="0"/>
              <a:t>.</a:t>
            </a:r>
            <a:endParaRPr lang="en-US" sz="2800" dirty="0"/>
          </a:p>
        </p:txBody>
      </p:sp>
      <p:sp>
        <p:nvSpPr>
          <p:cNvPr id="4" name="Slide Number Placeholder 3"/>
          <p:cNvSpPr>
            <a:spLocks noGrp="1"/>
          </p:cNvSpPr>
          <p:nvPr>
            <p:ph type="sldNum" sz="quarter" idx="12"/>
          </p:nvPr>
        </p:nvSpPr>
        <p:spPr/>
        <p:txBody>
          <a:bodyPr/>
          <a:lstStyle/>
          <a:p>
            <a:fld id="{A527016D-0C72-47B3-9EB0-FB5CECD5C1BB}" type="slidenum">
              <a:rPr lang="en-US" smtClean="0"/>
              <a:pPr/>
              <a:t>4</a:t>
            </a:fld>
            <a:endParaRPr lang="en-US"/>
          </a:p>
        </p:txBody>
      </p:sp>
    </p:spTree>
    <p:extLst>
      <p:ext uri="{BB962C8B-B14F-4D97-AF65-F5344CB8AC3E}">
        <p14:creationId xmlns:p14="http://schemas.microsoft.com/office/powerpoint/2010/main" val="16351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625474"/>
          </a:xfrm>
        </p:spPr>
        <p:txBody>
          <a:bodyPr>
            <a:normAutofit/>
          </a:bodyPr>
          <a:lstStyle/>
          <a:p>
            <a:r>
              <a:rPr lang="en-US" sz="2800" b="1" dirty="0" smtClean="0">
                <a:latin typeface="+mn-lt"/>
              </a:rPr>
              <a:t>Checklist for Social Audit </a:t>
            </a:r>
            <a:r>
              <a:rPr lang="en-US" sz="3200" dirty="0" smtClean="0">
                <a:latin typeface="+mn-lt"/>
              </a:rPr>
              <a:t>– </a:t>
            </a:r>
            <a:r>
              <a:rPr lang="en-US" sz="2400" dirty="0" err="1">
                <a:latin typeface="+mn-lt"/>
              </a:rPr>
              <a:t>contd</a:t>
            </a:r>
            <a:r>
              <a:rPr lang="en-US" sz="3200" dirty="0">
                <a:latin typeface="+mn-lt"/>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2263461"/>
              </p:ext>
            </p:extLst>
          </p:nvPr>
        </p:nvGraphicFramePr>
        <p:xfrm>
          <a:off x="670152" y="1371600"/>
          <a:ext cx="8543924" cy="5021685"/>
        </p:xfrm>
        <a:graphic>
          <a:graphicData uri="http://schemas.openxmlformats.org/drawingml/2006/table">
            <a:tbl>
              <a:tblPr firstRow="1" bandRow="1">
                <a:tableStyleId>{7DF18680-E054-41AD-8BC1-D1AEF772440D}</a:tableStyleId>
              </a:tblPr>
              <a:tblGrid>
                <a:gridCol w="709145"/>
                <a:gridCol w="5163018"/>
                <a:gridCol w="1219200"/>
                <a:gridCol w="1452561"/>
              </a:tblGrid>
              <a:tr h="392906">
                <a:tc>
                  <a:txBody>
                    <a:bodyPr/>
                    <a:lstStyle/>
                    <a:p>
                      <a:pPr marL="0" marR="0" algn="ctr">
                        <a:lnSpc>
                          <a:spcPct val="107000"/>
                        </a:lnSpc>
                        <a:spcBef>
                          <a:spcPts val="0"/>
                        </a:spcBef>
                        <a:spcAft>
                          <a:spcPts val="0"/>
                        </a:spcAft>
                      </a:pPr>
                      <a:r>
                        <a:rPr lang="en-IN" sz="1400" dirty="0">
                          <a:effectLst/>
                        </a:rPr>
                        <a:t>Sl.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1400" dirty="0">
                          <a:effectLst/>
                        </a:rPr>
                        <a:t>Polling Booth Facility / Voting Process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1400" dirty="0">
                          <a:effectLst/>
                        </a:rPr>
                        <a:t>Check / Tick</a:t>
                      </a:r>
                      <a:endParaRPr lang="en-US" sz="1400" dirty="0">
                        <a:effectLst/>
                      </a:endParaRPr>
                    </a:p>
                    <a:p>
                      <a:pPr marL="0" marR="0" algn="ctr">
                        <a:lnSpc>
                          <a:spcPct val="107000"/>
                        </a:lnSpc>
                        <a:spcBef>
                          <a:spcPts val="0"/>
                        </a:spcBef>
                        <a:spcAft>
                          <a:spcPts val="0"/>
                        </a:spcAft>
                      </a:pPr>
                      <a:r>
                        <a:rPr lang="en-IN" sz="1400" dirty="0">
                          <a:effectLst/>
                        </a:rPr>
                        <a:t>if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gn="ctr">
                        <a:lnSpc>
                          <a:spcPct val="107000"/>
                        </a:lnSpc>
                        <a:spcBef>
                          <a:spcPts val="0"/>
                        </a:spcBef>
                        <a:spcAft>
                          <a:spcPts val="0"/>
                        </a:spcAft>
                      </a:pPr>
                      <a:r>
                        <a:rPr lang="en-IN" sz="1400" dirty="0">
                          <a:effectLst/>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193034">
                <a:tc>
                  <a:txBody>
                    <a:bodyPr/>
                    <a:lstStyle/>
                    <a:p>
                      <a:pPr marL="0" marR="0">
                        <a:lnSpc>
                          <a:spcPct val="107000"/>
                        </a:lnSpc>
                        <a:spcBef>
                          <a:spcPts val="0"/>
                        </a:spcBef>
                        <a:spcAft>
                          <a:spcPts val="0"/>
                        </a:spcAft>
                      </a:pPr>
                      <a:r>
                        <a:rPr lang="en-IN" sz="14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400" dirty="0">
                          <a:effectLst/>
                        </a:rPr>
                        <a:t>Access to Polling Booth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990521">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No hazards or obstacles or partitions or sandy surface or irregular pavement exist or placed temporarily in the path way from entry point of the facility to Polling booth and obstruct free access. If partitions are available for entry and exist, they should be minimum 1 to 1.2 metres width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590776">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Ramps are available and stable to allow wheel chair / crutch / </a:t>
                      </a:r>
                      <a:r>
                        <a:rPr lang="en-IN" sz="1200" dirty="0" err="1">
                          <a:effectLst/>
                        </a:rPr>
                        <a:t>caliper</a:t>
                      </a:r>
                      <a:r>
                        <a:rPr lang="en-IN" sz="1200" dirty="0">
                          <a:effectLst/>
                        </a:rPr>
                        <a:t> users with a flat and has a gradient of 1: 10 or 1:12, anti-skid pavement and flat surface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390905">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Ramps have grab / guard rails to assist elderly and users with mobility impairments.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790649">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Alternative pathway with ramp if planned,  have Universal accessibility Symbol as a sign to mark it as designated way for persons with disabilities, health issues like arthritis or other standing difficulties, elderly persons and pregnant women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390905">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Entrance and doorway to Polling booth has a width of minimum 1 to 1.2 meters pathway for entry / exit of a wheel chair user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r>
                        <a:rPr lang="en-IN"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390905">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Warning strips and signs in contrast colour to the flooring wherever there is a rise in level or steps in the polling booth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r h="790649">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nSpc>
                          <a:spcPct val="107000"/>
                        </a:lnSpc>
                        <a:spcBef>
                          <a:spcPts val="0"/>
                        </a:spcBef>
                        <a:spcAft>
                          <a:spcPts val="0"/>
                        </a:spcAft>
                      </a:pPr>
                      <a:r>
                        <a:rPr lang="en-IN" sz="1200" dirty="0">
                          <a:effectLst/>
                        </a:rPr>
                        <a:t>Volunteers are available in the Polling booth facility to assist on requirements for persons with disabilities, health issues like arthritis or other standing difficulties, elderly persons and pregnant women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43" marR="72543" marT="0" marB="0"/>
                </a:tc>
                <a:tc>
                  <a:txBody>
                    <a:bodyPr/>
                    <a:lstStyle/>
                    <a:p>
                      <a:pPr marL="0" marR="0" algn="ctr">
                        <a:lnSpc>
                          <a:spcPct val="107000"/>
                        </a:lnSpc>
                        <a:spcBef>
                          <a:spcPts val="0"/>
                        </a:spcBef>
                        <a:spcAft>
                          <a:spcPts val="0"/>
                        </a:spcAft>
                      </a:pPr>
                      <a:r>
                        <a:rPr lang="en-IN"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310" marR="55310" marT="0" marB="0"/>
                </a:tc>
              </a:tr>
            </a:tbl>
          </a:graphicData>
        </a:graphic>
      </p:graphicFrame>
    </p:spTree>
    <p:extLst>
      <p:ext uri="{BB962C8B-B14F-4D97-AF65-F5344CB8AC3E}">
        <p14:creationId xmlns:p14="http://schemas.microsoft.com/office/powerpoint/2010/main" val="2319512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49274"/>
          </a:xfrm>
        </p:spPr>
        <p:txBody>
          <a:bodyPr>
            <a:normAutofit/>
          </a:bodyPr>
          <a:lstStyle/>
          <a:p>
            <a:r>
              <a:rPr lang="en-US" sz="2800" b="1" dirty="0">
                <a:latin typeface="+mn-lt"/>
              </a:rPr>
              <a:t>Checklist for Social Audit </a:t>
            </a:r>
            <a:r>
              <a:rPr lang="en-US" sz="3200" dirty="0">
                <a:latin typeface="+mn-lt"/>
              </a:rPr>
              <a:t>– </a:t>
            </a:r>
            <a:r>
              <a:rPr lang="en-US" sz="2400" dirty="0" err="1">
                <a:latin typeface="+mn-lt"/>
              </a:rPr>
              <a:t>contd</a:t>
            </a:r>
            <a:r>
              <a:rPr lang="en-US" sz="3200" dirty="0">
                <a:latin typeface="+mn-lt"/>
              </a:rPr>
              <a:t>…</a:t>
            </a:r>
            <a:r>
              <a:rPr lang="en-US" sz="3200" dirty="0" smtClean="0">
                <a:latin typeface="+mn-lt"/>
              </a:rPr>
              <a:t>…</a:t>
            </a:r>
            <a:endParaRPr lang="en-US" sz="32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029695"/>
              </p:ext>
            </p:extLst>
          </p:nvPr>
        </p:nvGraphicFramePr>
        <p:xfrm>
          <a:off x="670151" y="1371600"/>
          <a:ext cx="8543926" cy="5297688"/>
        </p:xfrm>
        <a:graphic>
          <a:graphicData uri="http://schemas.openxmlformats.org/drawingml/2006/table">
            <a:tbl>
              <a:tblPr firstRow="1" bandRow="1">
                <a:tableStyleId>{7DF18680-E054-41AD-8BC1-D1AEF772440D}</a:tableStyleId>
              </a:tblPr>
              <a:tblGrid>
                <a:gridCol w="709146"/>
                <a:gridCol w="5163018"/>
                <a:gridCol w="1219200"/>
                <a:gridCol w="1452562"/>
              </a:tblGrid>
              <a:tr h="434405">
                <a:tc>
                  <a:txBody>
                    <a:bodyPr/>
                    <a:lstStyle/>
                    <a:p>
                      <a:pPr marL="0" marR="0" algn="ctr">
                        <a:lnSpc>
                          <a:spcPct val="107000"/>
                        </a:lnSpc>
                        <a:spcBef>
                          <a:spcPts val="0"/>
                        </a:spcBef>
                        <a:spcAft>
                          <a:spcPts val="0"/>
                        </a:spcAft>
                      </a:pPr>
                      <a:r>
                        <a:rPr lang="en-IN" sz="1400" dirty="0">
                          <a:effectLst/>
                        </a:rPr>
                        <a:t>Sl.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1400" dirty="0">
                          <a:effectLst/>
                        </a:rPr>
                        <a:t>Polling Booth Facility / Voting Process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1400">
                          <a:effectLst/>
                        </a:rPr>
                        <a:t>Check / Tick</a:t>
                      </a:r>
                      <a:endParaRPr lang="en-US" sz="1100">
                        <a:effectLst/>
                      </a:endParaRPr>
                    </a:p>
                    <a:p>
                      <a:pPr marL="0" marR="0" algn="ctr">
                        <a:lnSpc>
                          <a:spcPct val="107000"/>
                        </a:lnSpc>
                        <a:spcBef>
                          <a:spcPts val="0"/>
                        </a:spcBef>
                        <a:spcAft>
                          <a:spcPts val="0"/>
                        </a:spcAft>
                      </a:pPr>
                      <a:r>
                        <a:rPr lang="en-IN" sz="1400">
                          <a:effectLst/>
                        </a:rPr>
                        <a:t>if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259594">
                <a:tc>
                  <a:txBody>
                    <a:bodyPr/>
                    <a:lstStyle/>
                    <a:p>
                      <a:pPr marL="0" marR="0">
                        <a:lnSpc>
                          <a:spcPct val="107000"/>
                        </a:lnSpc>
                        <a:spcBef>
                          <a:spcPts val="0"/>
                        </a:spcBef>
                        <a:spcAft>
                          <a:spcPts val="0"/>
                        </a:spcAft>
                      </a:pPr>
                      <a:r>
                        <a:rPr lang="en-IN" sz="14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dirty="0">
                          <a:effectLst/>
                        </a:rPr>
                        <a:t>Inside Polling Booth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1100748">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a:effectLst/>
                        </a:rPr>
                        <a:t>Level across the flooring of the Polling booth to the identification, checking and polling point is flat surface, wide enough for wheel chair movement / turning  and has no obstacles for barrier free movement within to finish the voting process by 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878634">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a:effectLst/>
                        </a:rPr>
                        <a:t>Voting mechanism in Electronic Voting Machine is accessible with braille and large print (18 points and more) information for candidate identification distinctly and sound based response after successful voting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656519">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dirty="0">
                          <a:effectLst/>
                        </a:rPr>
                        <a:t>Voting process instructional guidelines displayed in bilingual (English and Regional Language) or given are in large print, braille for persons with visual impairments and elderly persons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741390">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dirty="0">
                          <a:effectLst/>
                        </a:rPr>
                        <a:t>Enough visual instructions, directional guidance with pictures  are displayed for carrying out the voting process is available in the Polling booth for persons with communication difficulties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24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656519">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a:effectLst/>
                        </a:rPr>
                        <a:t>Personal assistance with simple sign language gestures  known for those with hearing and speech impairments for carrying out the vote casting is available in the Polling booth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r h="453789">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r>
                        <a:rPr lang="en-IN" sz="1400" dirty="0">
                          <a:effectLst/>
                        </a:rPr>
                        <a:t>Adequate lighting facility is available for reading / polling to the elderly and persons with visual impairments.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234" marR="73234"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37" marR="55837" marT="0" marB="0"/>
                </a:tc>
              </a:tr>
            </a:tbl>
          </a:graphicData>
        </a:graphic>
      </p:graphicFrame>
    </p:spTree>
    <p:extLst>
      <p:ext uri="{BB962C8B-B14F-4D97-AF65-F5344CB8AC3E}">
        <p14:creationId xmlns:p14="http://schemas.microsoft.com/office/powerpoint/2010/main" val="1002056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549274"/>
          </a:xfrm>
        </p:spPr>
        <p:txBody>
          <a:bodyPr>
            <a:normAutofit/>
          </a:bodyPr>
          <a:lstStyle/>
          <a:p>
            <a:r>
              <a:rPr lang="en-US" sz="2800" b="1" dirty="0">
                <a:latin typeface="+mn-lt"/>
              </a:rPr>
              <a:t>Checklist for Social Audit</a:t>
            </a:r>
            <a:r>
              <a:rPr lang="en-US" sz="3200" b="1" dirty="0">
                <a:latin typeface="+mn-lt"/>
              </a:rPr>
              <a:t> </a:t>
            </a:r>
            <a:r>
              <a:rPr lang="en-US" sz="3200" dirty="0">
                <a:latin typeface="+mn-lt"/>
              </a:rPr>
              <a:t>– </a:t>
            </a:r>
            <a:r>
              <a:rPr lang="en-US" sz="2400" dirty="0" err="1">
                <a:latin typeface="+mn-lt"/>
              </a:rPr>
              <a:t>contd</a:t>
            </a:r>
            <a:r>
              <a:rPr lang="en-US" sz="3200" dirty="0">
                <a:latin typeface="+mn-lt"/>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1274214"/>
              </p:ext>
            </p:extLst>
          </p:nvPr>
        </p:nvGraphicFramePr>
        <p:xfrm>
          <a:off x="681037" y="1371600"/>
          <a:ext cx="8543925" cy="5242753"/>
        </p:xfrm>
        <a:graphic>
          <a:graphicData uri="http://schemas.openxmlformats.org/drawingml/2006/table">
            <a:tbl>
              <a:tblPr firstRow="1" bandRow="1">
                <a:tableStyleId>{7DF18680-E054-41AD-8BC1-D1AEF772440D}</a:tableStyleId>
              </a:tblPr>
              <a:tblGrid>
                <a:gridCol w="709146"/>
                <a:gridCol w="5163017"/>
                <a:gridCol w="1219200"/>
                <a:gridCol w="1452562"/>
              </a:tblGrid>
              <a:tr h="524257">
                <a:tc>
                  <a:txBody>
                    <a:bodyPr/>
                    <a:lstStyle/>
                    <a:p>
                      <a:pPr marL="0" marR="0" algn="ctr">
                        <a:lnSpc>
                          <a:spcPct val="107000"/>
                        </a:lnSpc>
                        <a:spcBef>
                          <a:spcPts val="0"/>
                        </a:spcBef>
                        <a:spcAft>
                          <a:spcPts val="0"/>
                        </a:spcAft>
                      </a:pPr>
                      <a:r>
                        <a:rPr lang="en-IN" sz="1400" dirty="0">
                          <a:effectLst/>
                        </a:rPr>
                        <a:t>Sl.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1400" dirty="0">
                          <a:effectLst/>
                        </a:rPr>
                        <a:t>Polling Booth Facility / Voting Process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1400">
                          <a:effectLst/>
                        </a:rPr>
                        <a:t>Check / Tick</a:t>
                      </a:r>
                      <a:endParaRPr lang="en-US" sz="1100">
                        <a:effectLst/>
                      </a:endParaRPr>
                    </a:p>
                    <a:p>
                      <a:pPr marL="0" marR="0" algn="ctr">
                        <a:lnSpc>
                          <a:spcPct val="107000"/>
                        </a:lnSpc>
                        <a:spcBef>
                          <a:spcPts val="0"/>
                        </a:spcBef>
                        <a:spcAft>
                          <a:spcPts val="0"/>
                        </a:spcAft>
                      </a:pPr>
                      <a:r>
                        <a:rPr lang="en-IN" sz="1400">
                          <a:effectLst/>
                        </a:rPr>
                        <a:t>if 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1400">
                          <a:effectLst/>
                        </a:rPr>
                        <a:t>Comments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r>
              <a:tr h="280871">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dirty="0">
                          <a:effectLst/>
                        </a:rPr>
                        <a:t>The height of the table / counter of the voting machine is at accessible height for accessible wheel chair users / those with lesser height to cast their vote comfortably and in secret / privacy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r>
              <a:tr h="837692">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dirty="0">
                          <a:effectLst/>
                        </a:rPr>
                        <a:t>Electronic Voting machine in the Polling booth is turned on, tested and in proper working order for casting the vote during the Election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r>
              <a:tr h="601618">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dirty="0">
                          <a:effectLst/>
                        </a:rPr>
                        <a:t>Extra seating / resting points in the polling booth are available on requirements or trouble while standing during the voting process for persons with disabilities, health issues like arthritis or other standing difficulties, elderly persons and pregnant woman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r>
              <a:tr h="467572">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dirty="0">
                          <a:effectLst/>
                        </a:rPr>
                        <a:t>Assistive devices / aids like Wheel chair, Signature guides, rulers, easy to hold large grip marker pens, magnifiers, portable lighting, to aid signing or writing, Augmentative and Alternative Communication (AAC) device or a communication dictionary in context to voting process are available in polling both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r>
              <a:tr h="802157">
                <a:tc>
                  <a:txBody>
                    <a:bodyPr/>
                    <a:lstStyle/>
                    <a:p>
                      <a:pPr marL="0" marR="0">
                        <a:lnSpc>
                          <a:spcPct val="107000"/>
                        </a:lnSpc>
                        <a:spcBef>
                          <a:spcPts val="0"/>
                        </a:spcBef>
                        <a:spcAft>
                          <a:spcPts val="0"/>
                        </a:spcAft>
                      </a:pPr>
                      <a:r>
                        <a:rPr lang="en-I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dirty="0">
                          <a:effectLst/>
                        </a:rPr>
                        <a:t>Polling booth officials and agents allow extra time to cast vote, aware of the special needs and provide reasonable accommodations for persons with disabilities and their care givers, persons with health issues like arthritis or other standing difficulties, elderly persons and pregnant woman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gn="ctr">
                        <a:lnSpc>
                          <a:spcPct val="107000"/>
                        </a:lnSpc>
                        <a:spcBef>
                          <a:spcPts val="0"/>
                        </a:spcBef>
                        <a:spcAft>
                          <a:spcPts val="0"/>
                        </a:spcAft>
                      </a:pPr>
                      <a:r>
                        <a:rPr lang="en-IN" sz="2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c>
                  <a:txBody>
                    <a:bodyPr/>
                    <a:lstStyle/>
                    <a:p>
                      <a:pPr marL="0" marR="0">
                        <a:lnSpc>
                          <a:spcPct val="107000"/>
                        </a:lnSpc>
                        <a:spcBef>
                          <a:spcPts val="0"/>
                        </a:spcBef>
                        <a:spcAft>
                          <a:spcPts val="0"/>
                        </a:spcAft>
                      </a:pPr>
                      <a:r>
                        <a:rPr lang="en-I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865" marR="71865" marT="0" marB="0"/>
                </a:tc>
              </a:tr>
            </a:tbl>
          </a:graphicData>
        </a:graphic>
      </p:graphicFrame>
    </p:spTree>
    <p:extLst>
      <p:ext uri="{BB962C8B-B14F-4D97-AF65-F5344CB8AC3E}">
        <p14:creationId xmlns:p14="http://schemas.microsoft.com/office/powerpoint/2010/main" val="99199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5300" y="188120"/>
            <a:ext cx="8915400" cy="919163"/>
          </a:xfrm>
        </p:spPr>
        <p:txBody>
          <a:bodyPr/>
          <a:lstStyle/>
          <a:p>
            <a:r>
              <a:rPr lang="en-US" altLang="en-US" dirty="0" smtClean="0">
                <a:solidFill>
                  <a:srgbClr val="C00000"/>
                </a:solidFill>
                <a:latin typeface="+mn-lt"/>
              </a:rPr>
              <a:t>Best Practices </a:t>
            </a:r>
            <a:r>
              <a:rPr lang="en-US" altLang="en-US" sz="1600" dirty="0" smtClean="0">
                <a:solidFill>
                  <a:srgbClr val="C00000"/>
                </a:solidFill>
                <a:latin typeface="+mn-lt"/>
              </a:rPr>
              <a:t>(2</a:t>
            </a:r>
            <a:r>
              <a:rPr lang="en-US" altLang="en-US" sz="1600" dirty="0" smtClean="0">
                <a:latin typeface="+mn-lt"/>
              </a:rPr>
              <a:t>)</a:t>
            </a:r>
            <a:endParaRPr lang="en-US" altLang="en-US" dirty="0" smtClean="0">
              <a:latin typeface="+mn-lt"/>
            </a:endParaRPr>
          </a:p>
        </p:txBody>
      </p:sp>
      <p:sp>
        <p:nvSpPr>
          <p:cNvPr id="9219" name="Content Placeholder 2"/>
          <p:cNvSpPr>
            <a:spLocks noGrp="1"/>
          </p:cNvSpPr>
          <p:nvPr>
            <p:ph idx="1"/>
          </p:nvPr>
        </p:nvSpPr>
        <p:spPr>
          <a:xfrm>
            <a:off x="330201" y="1371600"/>
            <a:ext cx="8585200" cy="5298281"/>
          </a:xfrm>
        </p:spPr>
        <p:txBody>
          <a:bodyPr>
            <a:noAutofit/>
          </a:bodyPr>
          <a:lstStyle/>
          <a:p>
            <a:pPr algn="just"/>
            <a:r>
              <a:rPr lang="en-IN" altLang="en-US" b="1" dirty="0">
                <a:solidFill>
                  <a:srgbClr val="002060"/>
                </a:solidFill>
                <a:latin typeface="+mn-lt"/>
              </a:rPr>
              <a:t>Delhi</a:t>
            </a:r>
            <a:r>
              <a:rPr lang="en-IN" altLang="en-US" dirty="0">
                <a:solidFill>
                  <a:srgbClr val="002060"/>
                </a:solidFill>
                <a:latin typeface="+mn-lt"/>
              </a:rPr>
              <a:t> – </a:t>
            </a:r>
          </a:p>
          <a:p>
            <a:pPr lvl="1" algn="just"/>
            <a:r>
              <a:rPr lang="en-IN" altLang="en-US" sz="2200" dirty="0">
                <a:solidFill>
                  <a:srgbClr val="002060"/>
                </a:solidFill>
                <a:latin typeface="+mn-lt"/>
              </a:rPr>
              <a:t>provided a separate link on CEO website for registration &amp; request for assistance/facilities on Poll day.</a:t>
            </a:r>
          </a:p>
          <a:p>
            <a:pPr lvl="1" algn="just"/>
            <a:r>
              <a:rPr lang="en-IN" altLang="en-US" sz="2200" dirty="0">
                <a:solidFill>
                  <a:srgbClr val="002060"/>
                </a:solidFill>
                <a:latin typeface="+mn-lt"/>
              </a:rPr>
              <a:t>wheel chairs with dedicated volunteers at all the Polling Stations with the support of Department of Disability Affairs, Ministry of Social Justice &amp; Empowerment.</a:t>
            </a:r>
          </a:p>
          <a:p>
            <a:pPr algn="just"/>
            <a:r>
              <a:rPr lang="en-IN" altLang="en-US" b="1" dirty="0" smtClean="0">
                <a:solidFill>
                  <a:srgbClr val="002060"/>
                </a:solidFill>
                <a:latin typeface="+mn-lt"/>
              </a:rPr>
              <a:t>Jammu </a:t>
            </a:r>
            <a:r>
              <a:rPr lang="en-IN" altLang="en-US" b="1" dirty="0">
                <a:solidFill>
                  <a:srgbClr val="002060"/>
                </a:solidFill>
                <a:latin typeface="+mn-lt"/>
              </a:rPr>
              <a:t>&amp; Kashmir</a:t>
            </a:r>
            <a:r>
              <a:rPr lang="en-IN" altLang="en-US" dirty="0">
                <a:solidFill>
                  <a:srgbClr val="002060"/>
                </a:solidFill>
                <a:latin typeface="+mn-lt"/>
              </a:rPr>
              <a:t>, </a:t>
            </a:r>
            <a:r>
              <a:rPr lang="en-IN" altLang="en-US" dirty="0" err="1">
                <a:solidFill>
                  <a:srgbClr val="002060"/>
                </a:solidFill>
                <a:latin typeface="+mn-lt"/>
              </a:rPr>
              <a:t>Reasi</a:t>
            </a:r>
            <a:r>
              <a:rPr lang="en-IN" altLang="en-US" dirty="0">
                <a:solidFill>
                  <a:srgbClr val="002060"/>
                </a:solidFill>
                <a:latin typeface="+mn-lt"/>
              </a:rPr>
              <a:t> District – </a:t>
            </a:r>
          </a:p>
          <a:p>
            <a:pPr lvl="1" algn="just"/>
            <a:r>
              <a:rPr lang="en-IN" altLang="en-US" sz="2200" dirty="0">
                <a:solidFill>
                  <a:srgbClr val="002060"/>
                </a:solidFill>
                <a:latin typeface="+mn-lt"/>
              </a:rPr>
              <a:t>launched a mission </a:t>
            </a:r>
            <a:r>
              <a:rPr lang="en-IN" altLang="en-US" sz="2200" i="1" dirty="0">
                <a:solidFill>
                  <a:srgbClr val="002060"/>
                </a:solidFill>
                <a:latin typeface="+mn-lt"/>
              </a:rPr>
              <a:t>"</a:t>
            </a:r>
            <a:r>
              <a:rPr lang="en-IN" altLang="en-US" sz="2200" i="1" dirty="0" err="1">
                <a:solidFill>
                  <a:srgbClr val="002060"/>
                </a:solidFill>
                <a:latin typeface="+mn-lt"/>
              </a:rPr>
              <a:t>Rehbar</a:t>
            </a:r>
            <a:r>
              <a:rPr lang="en-IN" altLang="en-US" sz="2200" i="1" dirty="0">
                <a:solidFill>
                  <a:srgbClr val="002060"/>
                </a:solidFill>
                <a:latin typeface="+mn-lt"/>
              </a:rPr>
              <a:t>"</a:t>
            </a:r>
            <a:r>
              <a:rPr lang="en-IN" altLang="en-US" sz="2200" dirty="0">
                <a:solidFill>
                  <a:srgbClr val="002060"/>
                </a:solidFill>
                <a:latin typeface="+mn-lt"/>
              </a:rPr>
              <a:t> for providing ‘home to booth’ services.</a:t>
            </a:r>
          </a:p>
          <a:p>
            <a:pPr lvl="1" algn="just"/>
            <a:r>
              <a:rPr lang="en-IN" altLang="en-US" sz="2200" dirty="0">
                <a:solidFill>
                  <a:srgbClr val="002060"/>
                </a:solidFill>
                <a:latin typeface="+mn-lt"/>
              </a:rPr>
              <a:t>village wise survey &amp; special voters were identified &amp; each assigned one assistant for facilitating movement to &amp; fro polling booth. </a:t>
            </a:r>
          </a:p>
          <a:p>
            <a:pPr lvl="1" algn="just"/>
            <a:r>
              <a:rPr lang="en-IN" altLang="en-US" sz="2200" dirty="0">
                <a:solidFill>
                  <a:srgbClr val="002060"/>
                </a:solidFill>
                <a:latin typeface="+mn-lt"/>
              </a:rPr>
              <a:t>tricycles were hired for 43 polling stations, 21 vehicles used for ferrying differently-abled voters</a:t>
            </a:r>
            <a:endParaRPr lang="en-IN" altLang="en-US" sz="2200" b="1" dirty="0">
              <a:solidFill>
                <a:srgbClr val="002060"/>
              </a:solidFill>
              <a:latin typeface="+mn-lt"/>
            </a:endParaRPr>
          </a:p>
          <a:p>
            <a:pPr algn="just"/>
            <a:endParaRPr lang="en-IN" altLang="en-US" b="1" dirty="0" smtClean="0">
              <a:latin typeface="+mn-lt"/>
            </a:endParaRPr>
          </a:p>
          <a:p>
            <a:pPr algn="just"/>
            <a:endParaRPr lang="en-US" altLang="en-US" dirty="0" smtClean="0">
              <a:latin typeface="+mn-lt"/>
            </a:endParaRPr>
          </a:p>
        </p:txBody>
      </p:sp>
      <p:sp>
        <p:nvSpPr>
          <p:cNvPr id="4" name="Slide Number Placeholder 3"/>
          <p:cNvSpPr>
            <a:spLocks noGrp="1"/>
          </p:cNvSpPr>
          <p:nvPr>
            <p:ph type="sldNum" sz="quarter" idx="12"/>
          </p:nvPr>
        </p:nvSpPr>
        <p:spPr/>
        <p:txBody>
          <a:bodyPr/>
          <a:lstStyle/>
          <a:p>
            <a:fld id="{A527016D-0C72-47B3-9EB0-FB5CECD5C1BB}" type="slidenum">
              <a:rPr lang="en-US" smtClean="0"/>
              <a:pPr/>
              <a:t>43</a:t>
            </a:fld>
            <a:endParaRPr lang="en-US"/>
          </a:p>
        </p:txBody>
      </p:sp>
    </p:spTree>
    <p:extLst>
      <p:ext uri="{BB962C8B-B14F-4D97-AF65-F5344CB8AC3E}">
        <p14:creationId xmlns:p14="http://schemas.microsoft.com/office/powerpoint/2010/main" val="1702285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0" y="188120"/>
            <a:ext cx="8915400" cy="919163"/>
          </a:xfrm>
        </p:spPr>
        <p:txBody>
          <a:bodyPr/>
          <a:lstStyle/>
          <a:p>
            <a:r>
              <a:rPr lang="en-US" altLang="en-US" dirty="0" smtClean="0">
                <a:solidFill>
                  <a:srgbClr val="C00000"/>
                </a:solidFill>
                <a:latin typeface="+mn-lt"/>
              </a:rPr>
              <a:t>Best Practices </a:t>
            </a:r>
            <a:r>
              <a:rPr lang="en-US" altLang="en-US" sz="1600" dirty="0" smtClean="0">
                <a:solidFill>
                  <a:srgbClr val="C00000"/>
                </a:solidFill>
                <a:latin typeface="+mn-lt"/>
              </a:rPr>
              <a:t>(3)</a:t>
            </a:r>
            <a:endParaRPr lang="en-US" altLang="en-US" dirty="0" smtClean="0">
              <a:solidFill>
                <a:srgbClr val="C00000"/>
              </a:solidFill>
              <a:latin typeface="+mn-lt"/>
            </a:endParaRPr>
          </a:p>
        </p:txBody>
      </p:sp>
      <p:sp>
        <p:nvSpPr>
          <p:cNvPr id="3" name="Content Placeholder 2"/>
          <p:cNvSpPr>
            <a:spLocks noGrp="1"/>
          </p:cNvSpPr>
          <p:nvPr>
            <p:ph idx="1"/>
          </p:nvPr>
        </p:nvSpPr>
        <p:spPr>
          <a:xfrm>
            <a:off x="412751" y="1523999"/>
            <a:ext cx="5759449" cy="5105401"/>
          </a:xfrm>
        </p:spPr>
        <p:txBody>
          <a:bodyPr>
            <a:normAutofit fontScale="92500" lnSpcReduction="10000"/>
          </a:bodyPr>
          <a:lstStyle/>
          <a:p>
            <a:pPr marL="0" lvl="0" indent="0" algn="just">
              <a:lnSpc>
                <a:spcPct val="120000"/>
              </a:lnSpc>
              <a:spcBef>
                <a:spcPct val="20000"/>
              </a:spcBef>
              <a:buClrTx/>
              <a:buNone/>
              <a:defRPr/>
            </a:pPr>
            <a:r>
              <a:rPr lang="en-US" sz="3200" b="1" dirty="0" smtClean="0"/>
              <a:t>Goa: </a:t>
            </a:r>
            <a:r>
              <a:rPr lang="en-US" sz="3200" b="1" dirty="0" err="1" smtClean="0"/>
              <a:t>Divyang</a:t>
            </a:r>
            <a:r>
              <a:rPr lang="en-US" sz="3200" b="1" dirty="0" smtClean="0"/>
              <a:t> Polling Station</a:t>
            </a:r>
          </a:p>
          <a:p>
            <a:pPr marL="342900" indent="-342900" algn="just">
              <a:lnSpc>
                <a:spcPct val="120000"/>
              </a:lnSpc>
              <a:spcBef>
                <a:spcPct val="20000"/>
              </a:spcBef>
              <a:buClrTx/>
              <a:defRPr/>
            </a:pPr>
            <a:r>
              <a:rPr lang="en-US" sz="2800" dirty="0" smtClean="0"/>
              <a:t>One Polling Station to be exclusively manned by Polling Officials falling in category of Persons with Disability.</a:t>
            </a:r>
          </a:p>
          <a:p>
            <a:pPr marL="342900" lvl="0" indent="-342900" algn="just">
              <a:lnSpc>
                <a:spcPct val="120000"/>
              </a:lnSpc>
              <a:spcBef>
                <a:spcPct val="20000"/>
              </a:spcBef>
              <a:buClrTx/>
              <a:defRPr/>
            </a:pPr>
            <a:r>
              <a:rPr lang="en-US" sz="2800" dirty="0" smtClean="0"/>
              <a:t>Affirmative action with positive messaging conveyed to society</a:t>
            </a:r>
          </a:p>
          <a:p>
            <a:pPr marL="342900" lvl="0" indent="-342900" algn="just">
              <a:lnSpc>
                <a:spcPct val="120000"/>
              </a:lnSpc>
              <a:spcBef>
                <a:spcPct val="20000"/>
              </a:spcBef>
              <a:buClrTx/>
              <a:buNone/>
              <a:defRPr/>
            </a:pPr>
            <a:r>
              <a:rPr lang="en-US" sz="2800" b="1" dirty="0" err="1" smtClean="0"/>
              <a:t>Uttarakhand</a:t>
            </a:r>
            <a:r>
              <a:rPr lang="en-US" sz="2800" b="1" dirty="0" smtClean="0"/>
              <a:t>: </a:t>
            </a:r>
            <a:r>
              <a:rPr lang="en-US" sz="2800" b="1" dirty="0" err="1" smtClean="0"/>
              <a:t>Divyang</a:t>
            </a:r>
            <a:r>
              <a:rPr lang="en-US" sz="2800" b="1" dirty="0" smtClean="0"/>
              <a:t> </a:t>
            </a:r>
            <a:r>
              <a:rPr lang="en-US" sz="2800" b="1" dirty="0" err="1" smtClean="0"/>
              <a:t>Doli</a:t>
            </a:r>
            <a:endParaRPr lang="en-US" sz="2800" b="1" dirty="0" smtClean="0"/>
          </a:p>
          <a:p>
            <a:pPr marL="342900" indent="-342900" algn="just">
              <a:lnSpc>
                <a:spcPct val="120000"/>
              </a:lnSpc>
              <a:spcBef>
                <a:spcPct val="20000"/>
              </a:spcBef>
              <a:buClrTx/>
              <a:defRPr/>
            </a:pPr>
            <a:r>
              <a:rPr lang="en-SG" sz="2800" dirty="0" smtClean="0">
                <a:ea typeface="Arial"/>
                <a:cs typeface="Arial"/>
                <a:sym typeface="Arial"/>
              </a:rPr>
              <a:t>As a helping hand for voters with disabilities who could not walk to the polling station on their own.</a:t>
            </a:r>
            <a:endParaRPr lang="en-US" sz="2800" dirty="0" smtClean="0"/>
          </a:p>
          <a:p>
            <a:pPr algn="just">
              <a:defRPr/>
            </a:pPr>
            <a:endParaRPr lang="en-IN" sz="1800" dirty="0">
              <a:latin typeface="+mn-lt"/>
            </a:endParaRPr>
          </a:p>
        </p:txBody>
      </p:sp>
      <p:sp>
        <p:nvSpPr>
          <p:cNvPr id="4" name="Slide Number Placeholder 3"/>
          <p:cNvSpPr>
            <a:spLocks noGrp="1"/>
          </p:cNvSpPr>
          <p:nvPr>
            <p:ph type="sldNum" sz="quarter" idx="12"/>
          </p:nvPr>
        </p:nvSpPr>
        <p:spPr/>
        <p:txBody>
          <a:bodyPr/>
          <a:lstStyle/>
          <a:p>
            <a:fld id="{A527016D-0C72-47B3-9EB0-FB5CECD5C1BB}" type="slidenum">
              <a:rPr lang="en-US" smtClean="0"/>
              <a:pPr/>
              <a:t>44</a:t>
            </a:fld>
            <a:endParaRPr lang="en-US"/>
          </a:p>
        </p:txBody>
      </p:sp>
      <p:pic>
        <p:nvPicPr>
          <p:cNvPr id="5" name="Content Placeholder 4" descr="16406637_1229875240383418_8180900902276248891_n.jpg"/>
          <p:cNvPicPr>
            <a:picLocks noChangeAspect="1"/>
          </p:cNvPicPr>
          <p:nvPr/>
        </p:nvPicPr>
        <p:blipFill>
          <a:blip r:embed="rId2" cstate="print"/>
          <a:stretch>
            <a:fillRect/>
          </a:stretch>
        </p:blipFill>
        <p:spPr>
          <a:xfrm>
            <a:off x="6252682" y="1905000"/>
            <a:ext cx="3653318" cy="4495800"/>
          </a:xfrm>
          <a:prstGeom prst="rect">
            <a:avLst/>
          </a:prstGeom>
        </p:spPr>
      </p:pic>
    </p:spTree>
    <p:extLst>
      <p:ext uri="{BB962C8B-B14F-4D97-AF65-F5344CB8AC3E}">
        <p14:creationId xmlns:p14="http://schemas.microsoft.com/office/powerpoint/2010/main" val="2940787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0" y="188120"/>
            <a:ext cx="8915400" cy="919163"/>
          </a:xfrm>
        </p:spPr>
        <p:txBody>
          <a:bodyPr/>
          <a:lstStyle/>
          <a:p>
            <a:r>
              <a:rPr lang="en-US" altLang="en-US" dirty="0" smtClean="0">
                <a:solidFill>
                  <a:srgbClr val="C00000"/>
                </a:solidFill>
                <a:latin typeface="+mn-lt"/>
              </a:rPr>
              <a:t>Best Practices </a:t>
            </a:r>
            <a:r>
              <a:rPr lang="en-US" altLang="en-US" sz="1600" dirty="0" smtClean="0">
                <a:solidFill>
                  <a:srgbClr val="C00000"/>
                </a:solidFill>
                <a:latin typeface="+mn-lt"/>
              </a:rPr>
              <a:t>(4)</a:t>
            </a:r>
            <a:endParaRPr lang="en-US" altLang="en-US" dirty="0" smtClean="0">
              <a:solidFill>
                <a:srgbClr val="C00000"/>
              </a:solidFill>
              <a:latin typeface="+mn-lt"/>
            </a:endParaRPr>
          </a:p>
        </p:txBody>
      </p:sp>
      <p:sp>
        <p:nvSpPr>
          <p:cNvPr id="3" name="Content Placeholder 2"/>
          <p:cNvSpPr>
            <a:spLocks noGrp="1"/>
          </p:cNvSpPr>
          <p:nvPr>
            <p:ph idx="1"/>
          </p:nvPr>
        </p:nvSpPr>
        <p:spPr>
          <a:xfrm>
            <a:off x="412751" y="1523999"/>
            <a:ext cx="8502651" cy="5105401"/>
          </a:xfrm>
        </p:spPr>
        <p:txBody>
          <a:bodyPr>
            <a:normAutofit fontScale="92500" lnSpcReduction="10000"/>
          </a:bodyPr>
          <a:lstStyle/>
          <a:p>
            <a:pPr algn="just">
              <a:defRPr/>
            </a:pPr>
            <a:r>
              <a:rPr lang="en-IN" sz="2800" b="1" dirty="0" err="1">
                <a:solidFill>
                  <a:srgbClr val="002060"/>
                </a:solidFill>
              </a:rPr>
              <a:t>Sitapur</a:t>
            </a:r>
            <a:r>
              <a:rPr lang="en-IN" sz="2800" b="1" dirty="0">
                <a:solidFill>
                  <a:srgbClr val="002060"/>
                </a:solidFill>
              </a:rPr>
              <a:t>, UP – </a:t>
            </a:r>
          </a:p>
          <a:p>
            <a:pPr lvl="1" algn="just">
              <a:defRPr/>
            </a:pPr>
            <a:r>
              <a:rPr lang="en-IN" sz="2400" dirty="0">
                <a:solidFill>
                  <a:srgbClr val="002060"/>
                </a:solidFill>
              </a:rPr>
              <a:t>a digital diary of all specially-abled voters maintained.  </a:t>
            </a:r>
          </a:p>
          <a:p>
            <a:pPr lvl="1" algn="just">
              <a:defRPr/>
            </a:pPr>
            <a:r>
              <a:rPr lang="en-IN" sz="2400" dirty="0">
                <a:solidFill>
                  <a:srgbClr val="002060"/>
                </a:solidFill>
              </a:rPr>
              <a:t>about 3000 PwDs chosen to represent their polling booth &amp; crowned </a:t>
            </a:r>
            <a:r>
              <a:rPr lang="en-IN" sz="2400" i="1" dirty="0">
                <a:solidFill>
                  <a:srgbClr val="002060"/>
                </a:solidFill>
              </a:rPr>
              <a:t>‘</a:t>
            </a:r>
            <a:r>
              <a:rPr lang="en-IN" sz="2400" i="1" dirty="0" err="1">
                <a:solidFill>
                  <a:srgbClr val="002060"/>
                </a:solidFill>
              </a:rPr>
              <a:t>Loktantra-doot</a:t>
            </a:r>
            <a:r>
              <a:rPr lang="en-IN" sz="2400" i="1" dirty="0">
                <a:solidFill>
                  <a:srgbClr val="002060"/>
                </a:solidFill>
              </a:rPr>
              <a:t>’ </a:t>
            </a:r>
            <a:r>
              <a:rPr lang="en-IN" sz="2400" dirty="0">
                <a:solidFill>
                  <a:srgbClr val="002060"/>
                </a:solidFill>
              </a:rPr>
              <a:t> &amp; given an identity card. </a:t>
            </a:r>
          </a:p>
          <a:p>
            <a:pPr lvl="1" algn="just">
              <a:defRPr/>
            </a:pPr>
            <a:r>
              <a:rPr lang="en-IN" sz="2400" i="1" dirty="0" err="1">
                <a:solidFill>
                  <a:srgbClr val="002060"/>
                </a:solidFill>
              </a:rPr>
              <a:t>Loktantra-doot</a:t>
            </a:r>
            <a:r>
              <a:rPr lang="en-IN" sz="2400" dirty="0">
                <a:solidFill>
                  <a:srgbClr val="002060"/>
                </a:solidFill>
              </a:rPr>
              <a:t> further motivated to turn into emissary for elections by Mr R.P Singh, Cricketer, asking them to ensure 100% voting in their area. </a:t>
            </a:r>
          </a:p>
          <a:p>
            <a:pPr algn="just">
              <a:defRPr/>
            </a:pPr>
            <a:r>
              <a:rPr lang="en-IN" sz="2800" b="1" dirty="0" smtClean="0">
                <a:solidFill>
                  <a:srgbClr val="002060"/>
                </a:solidFill>
              </a:rPr>
              <a:t>Chandigarh</a:t>
            </a:r>
            <a:r>
              <a:rPr lang="en-IN" sz="2800" dirty="0" smtClean="0">
                <a:solidFill>
                  <a:srgbClr val="002060"/>
                </a:solidFill>
              </a:rPr>
              <a:t> </a:t>
            </a:r>
            <a:r>
              <a:rPr lang="en-IN" sz="2800" dirty="0">
                <a:solidFill>
                  <a:srgbClr val="002060"/>
                </a:solidFill>
              </a:rPr>
              <a:t>– </a:t>
            </a:r>
          </a:p>
          <a:p>
            <a:pPr lvl="1" algn="just">
              <a:defRPr/>
            </a:pPr>
            <a:r>
              <a:rPr lang="en-IN" sz="2400" dirty="0">
                <a:solidFill>
                  <a:srgbClr val="002060"/>
                </a:solidFill>
              </a:rPr>
              <a:t>provided pick &amp; drop facility for the handicapped, aged &amp; infirm voters to visit polling station. </a:t>
            </a:r>
          </a:p>
          <a:p>
            <a:pPr lvl="1" algn="just">
              <a:defRPr/>
            </a:pPr>
            <a:r>
              <a:rPr lang="en-IN" sz="2400" dirty="0">
                <a:solidFill>
                  <a:srgbClr val="002060"/>
                </a:solidFill>
              </a:rPr>
              <a:t>61 persons availed this facility of pick and drop on the day of poll.</a:t>
            </a:r>
          </a:p>
          <a:p>
            <a:pPr algn="just">
              <a:defRPr/>
            </a:pPr>
            <a:r>
              <a:rPr lang="en-IN" sz="2800" b="1" dirty="0" smtClean="0">
                <a:solidFill>
                  <a:srgbClr val="002060"/>
                </a:solidFill>
              </a:rPr>
              <a:t>Indore</a:t>
            </a:r>
            <a:r>
              <a:rPr lang="en-IN" sz="2800" b="1" dirty="0">
                <a:solidFill>
                  <a:srgbClr val="002060"/>
                </a:solidFill>
              </a:rPr>
              <a:t>, Madhya Pradesh</a:t>
            </a:r>
            <a:endParaRPr lang="en-IN" sz="2800" dirty="0">
              <a:solidFill>
                <a:srgbClr val="002060"/>
              </a:solidFill>
            </a:endParaRPr>
          </a:p>
          <a:p>
            <a:pPr lvl="1" algn="just">
              <a:defRPr/>
            </a:pPr>
            <a:r>
              <a:rPr lang="en-IN" sz="2400" dirty="0">
                <a:solidFill>
                  <a:srgbClr val="002060"/>
                </a:solidFill>
              </a:rPr>
              <a:t>special arrangements were made for visually challenged voters. Polling booths provided braille signage for blind voters to enable them to vote. </a:t>
            </a:r>
            <a:endParaRPr lang="en-IN" sz="2400" b="1" dirty="0">
              <a:solidFill>
                <a:srgbClr val="002060"/>
              </a:solidFill>
            </a:endParaRPr>
          </a:p>
          <a:p>
            <a:pPr algn="just">
              <a:defRPr/>
            </a:pPr>
            <a:endParaRPr lang="en-IN" sz="1800" dirty="0">
              <a:latin typeface="+mn-lt"/>
            </a:endParaRPr>
          </a:p>
        </p:txBody>
      </p:sp>
      <p:sp>
        <p:nvSpPr>
          <p:cNvPr id="4" name="Slide Number Placeholder 3"/>
          <p:cNvSpPr>
            <a:spLocks noGrp="1"/>
          </p:cNvSpPr>
          <p:nvPr>
            <p:ph type="sldNum" sz="quarter" idx="12"/>
          </p:nvPr>
        </p:nvSpPr>
        <p:spPr/>
        <p:txBody>
          <a:bodyPr/>
          <a:lstStyle/>
          <a:p>
            <a:fld id="{A527016D-0C72-47B3-9EB0-FB5CECD5C1BB}" type="slidenum">
              <a:rPr lang="en-US" smtClean="0"/>
              <a:pPr/>
              <a:t>45</a:t>
            </a:fld>
            <a:endParaRPr lang="en-US"/>
          </a:p>
        </p:txBody>
      </p:sp>
    </p:spTree>
    <p:extLst>
      <p:ext uri="{BB962C8B-B14F-4D97-AF65-F5344CB8AC3E}">
        <p14:creationId xmlns:p14="http://schemas.microsoft.com/office/powerpoint/2010/main" val="2940787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95300" y="188120"/>
            <a:ext cx="8915400" cy="919163"/>
          </a:xfrm>
        </p:spPr>
        <p:txBody>
          <a:bodyPr/>
          <a:lstStyle/>
          <a:p>
            <a:r>
              <a:rPr lang="en-US" altLang="en-US" dirty="0" smtClean="0">
                <a:solidFill>
                  <a:srgbClr val="C00000"/>
                </a:solidFill>
                <a:latin typeface="+mn-lt"/>
              </a:rPr>
              <a:t>Best Practices </a:t>
            </a:r>
            <a:r>
              <a:rPr lang="en-US" altLang="en-US" sz="1600" dirty="0" smtClean="0">
                <a:solidFill>
                  <a:srgbClr val="C00000"/>
                </a:solidFill>
                <a:latin typeface="+mn-lt"/>
              </a:rPr>
              <a:t>(5</a:t>
            </a:r>
            <a:r>
              <a:rPr lang="en-US" altLang="en-US" sz="1600" dirty="0" smtClean="0">
                <a:latin typeface="+mn-lt"/>
              </a:rPr>
              <a:t>)</a:t>
            </a:r>
            <a:endParaRPr lang="en-US" altLang="en-US" dirty="0" smtClean="0">
              <a:latin typeface="+mn-lt"/>
            </a:endParaRPr>
          </a:p>
        </p:txBody>
      </p:sp>
      <p:sp>
        <p:nvSpPr>
          <p:cNvPr id="11267" name="Content Placeholder 2"/>
          <p:cNvSpPr>
            <a:spLocks noGrp="1"/>
          </p:cNvSpPr>
          <p:nvPr>
            <p:ph idx="1"/>
          </p:nvPr>
        </p:nvSpPr>
        <p:spPr>
          <a:xfrm>
            <a:off x="330200" y="1295400"/>
            <a:ext cx="8966199" cy="5428060"/>
          </a:xfrm>
        </p:spPr>
        <p:txBody>
          <a:bodyPr>
            <a:noAutofit/>
          </a:bodyPr>
          <a:lstStyle/>
          <a:p>
            <a:r>
              <a:rPr lang="en-IN" altLang="en-US" sz="2000" b="1" dirty="0">
                <a:solidFill>
                  <a:srgbClr val="002060"/>
                </a:solidFill>
                <a:latin typeface="+mn-lt"/>
              </a:rPr>
              <a:t>Cuttack, Odisha</a:t>
            </a:r>
            <a:r>
              <a:rPr lang="en-IN" altLang="en-US" sz="2000" dirty="0">
                <a:solidFill>
                  <a:srgbClr val="002060"/>
                </a:solidFill>
                <a:latin typeface="+mn-lt"/>
              </a:rPr>
              <a:t> – </a:t>
            </a:r>
          </a:p>
          <a:p>
            <a:pPr lvl="1"/>
            <a:r>
              <a:rPr lang="en-IN" altLang="en-US" sz="2000" dirty="0">
                <a:solidFill>
                  <a:srgbClr val="002060"/>
                </a:solidFill>
                <a:latin typeface="+mn-lt"/>
              </a:rPr>
              <a:t>single window camps for </a:t>
            </a:r>
            <a:r>
              <a:rPr lang="en-IN" altLang="en-US" sz="2000" dirty="0" err="1">
                <a:solidFill>
                  <a:srgbClr val="002060"/>
                </a:solidFill>
                <a:latin typeface="+mn-lt"/>
              </a:rPr>
              <a:t>PwDs</a:t>
            </a:r>
            <a:r>
              <a:rPr lang="en-IN" altLang="en-US" sz="2000" dirty="0">
                <a:solidFill>
                  <a:srgbClr val="002060"/>
                </a:solidFill>
                <a:latin typeface="+mn-lt"/>
              </a:rPr>
              <a:t> were conducted in all the blocks &amp; urban bodies.  </a:t>
            </a:r>
          </a:p>
          <a:p>
            <a:pPr lvl="1"/>
            <a:r>
              <a:rPr lang="en-IN" altLang="en-US" sz="2000" dirty="0">
                <a:solidFill>
                  <a:srgbClr val="002060"/>
                </a:solidFill>
                <a:latin typeface="+mn-lt"/>
              </a:rPr>
              <a:t>Survey through </a:t>
            </a:r>
            <a:r>
              <a:rPr lang="en-IN" altLang="en-US" sz="2000" dirty="0" err="1">
                <a:solidFill>
                  <a:srgbClr val="002060"/>
                </a:solidFill>
                <a:latin typeface="+mn-lt"/>
              </a:rPr>
              <a:t>Anganwadi</a:t>
            </a:r>
            <a:r>
              <a:rPr lang="en-IN" altLang="en-US" sz="2000" dirty="0">
                <a:solidFill>
                  <a:srgbClr val="002060"/>
                </a:solidFill>
                <a:latin typeface="+mn-lt"/>
              </a:rPr>
              <a:t> Workers in October-November 2013 &amp; 20,208 </a:t>
            </a:r>
            <a:r>
              <a:rPr lang="en-IN" altLang="en-US" sz="2000" dirty="0" err="1">
                <a:solidFill>
                  <a:srgbClr val="002060"/>
                </a:solidFill>
                <a:latin typeface="+mn-lt"/>
              </a:rPr>
              <a:t>PwDs</a:t>
            </a:r>
            <a:r>
              <a:rPr lang="en-IN" altLang="en-US" sz="2000" dirty="0">
                <a:solidFill>
                  <a:srgbClr val="002060"/>
                </a:solidFill>
                <a:latin typeface="+mn-lt"/>
              </a:rPr>
              <a:t> were enrolled. </a:t>
            </a:r>
          </a:p>
          <a:p>
            <a:pPr lvl="1"/>
            <a:r>
              <a:rPr lang="en-IN" altLang="en-US" sz="2000" dirty="0">
                <a:solidFill>
                  <a:srgbClr val="002060"/>
                </a:solidFill>
                <a:latin typeface="+mn-lt"/>
              </a:rPr>
              <a:t>Every </a:t>
            </a:r>
            <a:r>
              <a:rPr lang="en-IN" altLang="en-US" sz="2000" dirty="0" err="1">
                <a:solidFill>
                  <a:srgbClr val="002060"/>
                </a:solidFill>
                <a:latin typeface="+mn-lt"/>
              </a:rPr>
              <a:t>PwD</a:t>
            </a:r>
            <a:r>
              <a:rPr lang="en-IN" altLang="en-US" sz="2000" dirty="0">
                <a:solidFill>
                  <a:srgbClr val="002060"/>
                </a:solidFill>
                <a:latin typeface="+mn-lt"/>
              </a:rPr>
              <a:t> voter was contacted on his/her phone &amp; explained the facilities at booths. </a:t>
            </a:r>
          </a:p>
          <a:p>
            <a:pPr lvl="1"/>
            <a:r>
              <a:rPr lang="en-IN" altLang="en-US" sz="2000" dirty="0">
                <a:solidFill>
                  <a:srgbClr val="002060"/>
                </a:solidFill>
                <a:latin typeface="+mn-lt"/>
              </a:rPr>
              <a:t>Two volunteers were provided at polling booth to assist. </a:t>
            </a:r>
          </a:p>
          <a:p>
            <a:pPr lvl="1"/>
            <a:r>
              <a:rPr lang="en-IN" altLang="en-US" sz="2000" dirty="0">
                <a:solidFill>
                  <a:srgbClr val="002060"/>
                </a:solidFill>
                <a:latin typeface="+mn-lt"/>
              </a:rPr>
              <a:t>Sign language interpreter for the hearing impaired. </a:t>
            </a:r>
          </a:p>
          <a:p>
            <a:pPr lvl="1"/>
            <a:r>
              <a:rPr lang="en-IN" altLang="en-US" sz="2000" dirty="0">
                <a:solidFill>
                  <a:srgbClr val="002060"/>
                </a:solidFill>
                <a:latin typeface="+mn-lt"/>
              </a:rPr>
              <a:t>Household contact programme was conducted for 10 days in March- April 2014. </a:t>
            </a:r>
          </a:p>
          <a:p>
            <a:pPr lvl="1"/>
            <a:r>
              <a:rPr lang="en-IN" altLang="en-US" sz="2000" dirty="0">
                <a:solidFill>
                  <a:srgbClr val="002060"/>
                </a:solidFill>
                <a:latin typeface="+mn-lt"/>
              </a:rPr>
              <a:t>88.30% of enrolled </a:t>
            </a:r>
            <a:r>
              <a:rPr lang="en-IN" altLang="en-US" sz="2000" dirty="0" err="1">
                <a:solidFill>
                  <a:srgbClr val="002060"/>
                </a:solidFill>
                <a:latin typeface="+mn-lt"/>
              </a:rPr>
              <a:t>PwD</a:t>
            </a:r>
            <a:r>
              <a:rPr lang="en-IN" altLang="en-US" sz="2000" dirty="0">
                <a:solidFill>
                  <a:srgbClr val="002060"/>
                </a:solidFill>
                <a:latin typeface="+mn-lt"/>
              </a:rPr>
              <a:t> voted in the district - the highest ever.</a:t>
            </a:r>
          </a:p>
          <a:p>
            <a:r>
              <a:rPr lang="en-US" altLang="en-US" sz="2000" b="1" dirty="0" err="1" smtClean="0">
                <a:solidFill>
                  <a:srgbClr val="002060"/>
                </a:solidFill>
                <a:latin typeface="+mn-lt"/>
              </a:rPr>
              <a:t>Bagalkot</a:t>
            </a:r>
            <a:r>
              <a:rPr lang="en-US" altLang="en-US" sz="2000" b="1" dirty="0">
                <a:solidFill>
                  <a:srgbClr val="002060"/>
                </a:solidFill>
                <a:latin typeface="+mn-lt"/>
              </a:rPr>
              <a:t>, Karnataka </a:t>
            </a:r>
          </a:p>
          <a:p>
            <a:pPr lvl="1"/>
            <a:r>
              <a:rPr lang="en-US" altLang="en-US" sz="2000" dirty="0">
                <a:solidFill>
                  <a:srgbClr val="002060"/>
                </a:solidFill>
                <a:latin typeface="+mn-lt"/>
              </a:rPr>
              <a:t>22,400 differently abled persons – rally &amp; an oath taking ceremony were held. </a:t>
            </a:r>
          </a:p>
          <a:p>
            <a:pPr lvl="1"/>
            <a:r>
              <a:rPr lang="en-US" altLang="en-US" sz="2000" dirty="0">
                <a:solidFill>
                  <a:srgbClr val="002060"/>
                </a:solidFill>
                <a:latin typeface="+mn-lt"/>
              </a:rPr>
              <a:t>They have also asked that their disability card be also used as an identity proof during poll day. </a:t>
            </a:r>
            <a:endParaRPr lang="en-IN" altLang="en-US" sz="2000" dirty="0">
              <a:solidFill>
                <a:srgbClr val="002060"/>
              </a:solidFill>
              <a:latin typeface="+mn-lt"/>
            </a:endParaRPr>
          </a:p>
          <a:p>
            <a:endParaRPr lang="en-IN" altLang="en-US" sz="1800" b="1" dirty="0">
              <a:latin typeface="+mn-lt"/>
            </a:endParaRPr>
          </a:p>
          <a:p>
            <a:endParaRPr lang="en-US" altLang="en-US" sz="1800" dirty="0" smtClean="0">
              <a:latin typeface="+mn-lt"/>
            </a:endParaRPr>
          </a:p>
          <a:p>
            <a:endParaRPr lang="en-US" altLang="en-US" sz="1800" dirty="0" smtClean="0">
              <a:latin typeface="+mn-lt"/>
            </a:endParaRPr>
          </a:p>
        </p:txBody>
      </p:sp>
      <p:sp>
        <p:nvSpPr>
          <p:cNvPr id="4" name="Slide Number Placeholder 3"/>
          <p:cNvSpPr>
            <a:spLocks noGrp="1"/>
          </p:cNvSpPr>
          <p:nvPr>
            <p:ph type="sldNum" sz="quarter" idx="12"/>
          </p:nvPr>
        </p:nvSpPr>
        <p:spPr/>
        <p:txBody>
          <a:bodyPr/>
          <a:lstStyle/>
          <a:p>
            <a:fld id="{A527016D-0C72-47B3-9EB0-FB5CECD5C1BB}" type="slidenum">
              <a:rPr lang="en-US" smtClean="0"/>
              <a:pPr/>
              <a:t>46</a:t>
            </a:fld>
            <a:endParaRPr lang="en-US"/>
          </a:p>
        </p:txBody>
      </p:sp>
    </p:spTree>
    <p:extLst>
      <p:ext uri="{BB962C8B-B14F-4D97-AF65-F5344CB8AC3E}">
        <p14:creationId xmlns:p14="http://schemas.microsoft.com/office/powerpoint/2010/main" val="3328081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4" name="Picture 3" descr="My destiny in my hands, Himachal Pradesh, 2014.jpg"/>
          <p:cNvPicPr>
            <a:picLocks noChangeAspect="1"/>
          </p:cNvPicPr>
          <p:nvPr/>
        </p:nvPicPr>
        <p:blipFill>
          <a:blip r:embed="rId3" cstate="print">
            <a:lum bright="-9000" contrast="-8000"/>
          </a:blip>
          <a:stretch>
            <a:fillRect/>
          </a:stretch>
        </p:blipFill>
        <p:spPr>
          <a:xfrm>
            <a:off x="0" y="0"/>
            <a:ext cx="11515725" cy="7086600"/>
          </a:xfrm>
          <a:prstGeom prst="rect">
            <a:avLst/>
          </a:prstGeom>
        </p:spPr>
      </p:pic>
      <p:sp>
        <p:nvSpPr>
          <p:cNvPr id="262" name="Shape 262"/>
          <p:cNvSpPr txBox="1">
            <a:spLocks noGrp="1"/>
          </p:cNvSpPr>
          <p:nvPr>
            <p:ph type="title"/>
          </p:nvPr>
        </p:nvSpPr>
        <p:spPr>
          <a:xfrm>
            <a:off x="2133600" y="2667000"/>
            <a:ext cx="8832850" cy="1904999"/>
          </a:xfrm>
          <a:prstGeom prst="rect">
            <a:avLst/>
          </a:prstGeom>
          <a:solidFill>
            <a:schemeClr val="tx1">
              <a:alpha val="36000"/>
            </a:schemeClr>
          </a:solidFill>
        </p:spPr>
        <p:txBody>
          <a:bodyPr lIns="107269" tIns="107269" rIns="107269" bIns="107269" anchor="t" anchorCtr="0">
            <a:noAutofit/>
          </a:bodyPr>
          <a:lstStyle/>
          <a:p>
            <a:r>
              <a:rPr lang="en" dirty="0" smtClean="0"/>
              <a:t>No Voter to be left behind</a:t>
            </a:r>
            <a:br>
              <a:rPr lang="en" dirty="0" smtClean="0"/>
            </a:br>
            <a:r>
              <a:rPr lang="en" dirty="0" smtClean="0">
                <a:solidFill>
                  <a:srgbClr val="FFC000"/>
                </a:solidFill>
              </a:rPr>
              <a:t>every vote counts</a:t>
            </a:r>
            <a:endParaRPr lang="en"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66800" y="274638"/>
            <a:ext cx="6934200" cy="850900"/>
          </a:xfrm>
        </p:spPr>
        <p:txBody>
          <a:bodyPr>
            <a:noAutofit/>
          </a:bodyPr>
          <a:lstStyle/>
          <a:p>
            <a:r>
              <a:rPr lang="en-US" dirty="0" smtClean="0">
                <a:solidFill>
                  <a:srgbClr val="C00000"/>
                </a:solidFill>
                <a:latin typeface="Book Antiqua" pitchFamily="18" charset="0"/>
              </a:rPr>
              <a:t>Current Situation and Challenges for </a:t>
            </a:r>
            <a:r>
              <a:rPr lang="en-US" dirty="0" err="1" smtClean="0">
                <a:solidFill>
                  <a:srgbClr val="C00000"/>
                </a:solidFill>
                <a:latin typeface="Book Antiqua" pitchFamily="18" charset="0"/>
              </a:rPr>
              <a:t>PwD</a:t>
            </a:r>
            <a:r>
              <a:rPr lang="en-US" dirty="0" smtClean="0">
                <a:solidFill>
                  <a:srgbClr val="C00000"/>
                </a:solidFill>
                <a:latin typeface="Book Antiqua" pitchFamily="18" charset="0"/>
              </a:rPr>
              <a:t> Voters in India</a:t>
            </a:r>
            <a:endParaRPr lang="en-IN" dirty="0">
              <a:solidFill>
                <a:srgbClr val="C00000"/>
              </a:solidFill>
              <a:latin typeface="Book Antiqua" pitchFamily="18" charset="0"/>
            </a:endParaRPr>
          </a:p>
        </p:txBody>
      </p:sp>
      <p:sp>
        <p:nvSpPr>
          <p:cNvPr id="3" name="Content Placeholder 2"/>
          <p:cNvSpPr>
            <a:spLocks noGrp="1"/>
          </p:cNvSpPr>
          <p:nvPr>
            <p:ph idx="1"/>
          </p:nvPr>
        </p:nvSpPr>
        <p:spPr>
          <a:xfrm>
            <a:off x="838200" y="1295401"/>
            <a:ext cx="7772400" cy="5229225"/>
          </a:xfrm>
        </p:spPr>
        <p:txBody>
          <a:bodyPr rtlCol="0">
            <a:noAutofit/>
          </a:bodyPr>
          <a:lstStyle/>
          <a:p>
            <a:pPr algn="just">
              <a:defRPr/>
            </a:pPr>
            <a:r>
              <a:rPr lang="en-IN" sz="2100" dirty="0">
                <a:solidFill>
                  <a:srgbClr val="002060"/>
                </a:solidFill>
                <a:latin typeface="Book Antiqua" pitchFamily="18" charset="0"/>
              </a:rPr>
              <a:t>According </a:t>
            </a:r>
            <a:r>
              <a:rPr lang="en-IN" sz="2100" dirty="0">
                <a:solidFill>
                  <a:srgbClr val="002060"/>
                </a:solidFill>
                <a:latin typeface="Book Antiqua" pitchFamily="18" charset="0"/>
              </a:rPr>
              <a:t>to Census 2011, the </a:t>
            </a:r>
            <a:r>
              <a:rPr lang="en-IN" sz="2100" dirty="0">
                <a:solidFill>
                  <a:srgbClr val="002060"/>
                </a:solidFill>
                <a:latin typeface="Book Antiqua" pitchFamily="18" charset="0"/>
              </a:rPr>
              <a:t>people </a:t>
            </a:r>
            <a:r>
              <a:rPr lang="en-IN" sz="2100" dirty="0">
                <a:solidFill>
                  <a:srgbClr val="002060"/>
                </a:solidFill>
                <a:latin typeface="Book Antiqua" pitchFamily="18" charset="0"/>
              </a:rPr>
              <a:t>with </a:t>
            </a:r>
            <a:r>
              <a:rPr lang="en-IN" sz="2100" dirty="0">
                <a:solidFill>
                  <a:srgbClr val="002060"/>
                </a:solidFill>
                <a:latin typeface="Book Antiqua" pitchFamily="18" charset="0"/>
              </a:rPr>
              <a:t>disabilities  constitute 2.21</a:t>
            </a:r>
            <a:r>
              <a:rPr lang="en-IN" sz="2100" dirty="0">
                <a:solidFill>
                  <a:srgbClr val="002060"/>
                </a:solidFill>
                <a:latin typeface="Book Antiqua" pitchFamily="18" charset="0"/>
              </a:rPr>
              <a:t>% of the </a:t>
            </a:r>
            <a:r>
              <a:rPr lang="en-IN" sz="2100" dirty="0">
                <a:solidFill>
                  <a:srgbClr val="002060"/>
                </a:solidFill>
                <a:latin typeface="Book Antiqua" pitchFamily="18" charset="0"/>
              </a:rPr>
              <a:t>total population</a:t>
            </a:r>
            <a:r>
              <a:rPr lang="en-IN" sz="2100" dirty="0">
                <a:solidFill>
                  <a:srgbClr val="002060"/>
                </a:solidFill>
                <a:latin typeface="Book Antiqua" pitchFamily="18" charset="0"/>
              </a:rPr>
              <a:t>. </a:t>
            </a:r>
            <a:r>
              <a:rPr lang="en-IN" sz="2100" dirty="0">
                <a:solidFill>
                  <a:srgbClr val="002060"/>
                </a:solidFill>
                <a:latin typeface="Book Antiqua" pitchFamily="18" charset="0"/>
              </a:rPr>
              <a:t>However, many believe the number to be much larger. </a:t>
            </a:r>
          </a:p>
          <a:p>
            <a:pPr algn="just">
              <a:defRPr/>
            </a:pPr>
            <a:r>
              <a:rPr lang="en-IN" sz="2100" dirty="0">
                <a:solidFill>
                  <a:srgbClr val="002060"/>
                </a:solidFill>
                <a:latin typeface="Book Antiqua" pitchFamily="18" charset="0"/>
              </a:rPr>
              <a:t>60% of them can be estimated as voters (&gt;18 years of age).</a:t>
            </a:r>
          </a:p>
          <a:p>
            <a:pPr algn="just">
              <a:defRPr/>
            </a:pPr>
            <a:r>
              <a:rPr lang="en-IN" sz="2100" dirty="0">
                <a:solidFill>
                  <a:srgbClr val="002060"/>
                </a:solidFill>
                <a:latin typeface="Book Antiqua" pitchFamily="18" charset="0"/>
              </a:rPr>
              <a:t>Although </a:t>
            </a:r>
            <a:r>
              <a:rPr lang="en-IN" sz="2100" dirty="0" smtClean="0">
                <a:solidFill>
                  <a:srgbClr val="002060"/>
                </a:solidFill>
                <a:latin typeface="Book Antiqua" pitchFamily="18" charset="0"/>
              </a:rPr>
              <a:t>many </a:t>
            </a:r>
            <a:r>
              <a:rPr lang="en-IN" sz="2100" dirty="0">
                <a:solidFill>
                  <a:srgbClr val="002060"/>
                </a:solidFill>
                <a:latin typeface="Book Antiqua" pitchFamily="18" charset="0"/>
              </a:rPr>
              <a:t>provisions for people with disabilities do exist, </a:t>
            </a:r>
            <a:r>
              <a:rPr lang="en-IN" sz="2100" dirty="0" smtClean="0">
                <a:solidFill>
                  <a:srgbClr val="002060"/>
                </a:solidFill>
                <a:latin typeface="Book Antiqua" pitchFamily="18" charset="0"/>
              </a:rPr>
              <a:t>participation of all registered voters in the category of </a:t>
            </a:r>
            <a:r>
              <a:rPr lang="en-IN" sz="2100" dirty="0" err="1" smtClean="0">
                <a:solidFill>
                  <a:srgbClr val="002060"/>
                </a:solidFill>
                <a:latin typeface="Book Antiqua" pitchFamily="18" charset="0"/>
              </a:rPr>
              <a:t>PwD</a:t>
            </a:r>
            <a:r>
              <a:rPr lang="en-IN" sz="2100" dirty="0" smtClean="0">
                <a:solidFill>
                  <a:srgbClr val="002060"/>
                </a:solidFill>
                <a:latin typeface="Book Antiqua" pitchFamily="18" charset="0"/>
              </a:rPr>
              <a:t> remains a challenge.  </a:t>
            </a:r>
            <a:endParaRPr lang="en-IN" sz="2100" dirty="0">
              <a:solidFill>
                <a:srgbClr val="002060"/>
              </a:solidFill>
              <a:latin typeface="Book Antiqua" pitchFamily="18" charset="0"/>
            </a:endParaRPr>
          </a:p>
          <a:p>
            <a:pPr algn="just">
              <a:defRPr/>
            </a:pPr>
            <a:r>
              <a:rPr lang="en-IN" sz="2100" dirty="0">
                <a:solidFill>
                  <a:srgbClr val="002060"/>
                </a:solidFill>
                <a:latin typeface="Book Antiqua" pitchFamily="18" charset="0"/>
              </a:rPr>
              <a:t>This is largely due to the many barriers such as </a:t>
            </a:r>
            <a:r>
              <a:rPr lang="en-IN" sz="2100" dirty="0" smtClean="0">
                <a:solidFill>
                  <a:srgbClr val="002060"/>
                </a:solidFill>
                <a:latin typeface="Book Antiqua" pitchFamily="18" charset="0"/>
              </a:rPr>
              <a:t>inaccessibility, lack of </a:t>
            </a:r>
            <a:r>
              <a:rPr lang="en-IN" sz="2100" dirty="0">
                <a:solidFill>
                  <a:srgbClr val="002060"/>
                </a:solidFill>
                <a:latin typeface="Book Antiqua" pitchFamily="18" charset="0"/>
              </a:rPr>
              <a:t>infrastructure, lack of sensitized and aware polling personnel and </a:t>
            </a:r>
            <a:r>
              <a:rPr lang="en-IN" sz="2100" dirty="0" smtClean="0">
                <a:solidFill>
                  <a:srgbClr val="002060"/>
                </a:solidFill>
                <a:latin typeface="Book Antiqua" pitchFamily="18" charset="0"/>
              </a:rPr>
              <a:t>education and motivation of the Voter. </a:t>
            </a:r>
            <a:endParaRPr lang="en-IN" sz="2100" dirty="0">
              <a:solidFill>
                <a:srgbClr val="002060"/>
              </a:solidFill>
              <a:latin typeface="Book Antiqua" pitchFamily="18" charset="0"/>
            </a:endParaRPr>
          </a:p>
          <a:p>
            <a:pPr algn="just">
              <a:defRPr/>
            </a:pPr>
            <a:r>
              <a:rPr lang="en-US" sz="2100" dirty="0">
                <a:solidFill>
                  <a:srgbClr val="002060"/>
                </a:solidFill>
                <a:latin typeface="Book Antiqua" pitchFamily="18" charset="0"/>
              </a:rPr>
              <a:t>Traditionally ‘disability’ was seen as a reason for exclusion but now ‘inadequate accommodation’ is considered the reason, making our role very important</a:t>
            </a:r>
            <a:r>
              <a:rPr lang="en-US" sz="2100" dirty="0" smtClean="0">
                <a:solidFill>
                  <a:srgbClr val="002060"/>
                </a:solidFill>
                <a:latin typeface="Book Antiqua" pitchFamily="18" charset="0"/>
              </a:rPr>
              <a:t>.</a:t>
            </a:r>
            <a:endParaRPr lang="en-IN" sz="2100" dirty="0">
              <a:solidFill>
                <a:srgbClr val="002060"/>
              </a:solidFill>
              <a:latin typeface="Book Antiqua" pitchFamily="18" charset="0"/>
            </a:endParaRPr>
          </a:p>
        </p:txBody>
      </p:sp>
      <p:sp>
        <p:nvSpPr>
          <p:cNvPr id="4" name="Slide Number Placeholder 3"/>
          <p:cNvSpPr>
            <a:spLocks noGrp="1"/>
          </p:cNvSpPr>
          <p:nvPr>
            <p:ph type="sldNum" sz="quarter" idx="12"/>
          </p:nvPr>
        </p:nvSpPr>
        <p:spPr/>
        <p:txBody>
          <a:bodyPr/>
          <a:lstStyle/>
          <a:p>
            <a:fld id="{A527016D-0C72-47B3-9EB0-FB5CECD5C1BB}" type="slidenum">
              <a:rPr lang="en-US" smtClean="0"/>
              <a:pPr/>
              <a:t>5</a:t>
            </a:fld>
            <a:endParaRPr lang="en-US"/>
          </a:p>
        </p:txBody>
      </p:sp>
    </p:spTree>
    <p:extLst>
      <p:ext uri="{BB962C8B-B14F-4D97-AF65-F5344CB8AC3E}">
        <p14:creationId xmlns:p14="http://schemas.microsoft.com/office/powerpoint/2010/main" val="12988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762000"/>
            <a:ext cx="2743200" cy="4876800"/>
          </a:xfrm>
        </p:spPr>
        <p:txBody>
          <a:bodyPr/>
          <a:lstStyle/>
          <a:p>
            <a:pPr>
              <a:defRPr/>
            </a:pPr>
            <a:r>
              <a:rPr lang="en-US" sz="3600" dirty="0">
                <a:solidFill>
                  <a:srgbClr val="C00000"/>
                </a:solidFill>
                <a:latin typeface="Book Antiqua" pitchFamily="18" charset="0"/>
              </a:rPr>
              <a:t>Proportion of Disabled Population</a:t>
            </a:r>
            <a:br>
              <a:rPr lang="en-US" sz="3600" dirty="0">
                <a:solidFill>
                  <a:srgbClr val="C00000"/>
                </a:solidFill>
                <a:latin typeface="Book Antiqua" pitchFamily="18" charset="0"/>
              </a:rPr>
            </a:br>
            <a:r>
              <a:rPr lang="en-US" sz="3600" dirty="0">
                <a:solidFill>
                  <a:srgbClr val="C00000"/>
                </a:solidFill>
                <a:latin typeface="Book Antiqua" pitchFamily="18" charset="0"/>
              </a:rPr>
              <a:t>India and States/UTs : 2011</a:t>
            </a:r>
            <a:endParaRPr lang="en-IN" sz="3600" dirty="0">
              <a:solidFill>
                <a:srgbClr val="C00000"/>
              </a:solidFill>
              <a:latin typeface="Book Antiqua" pitchFamily="18" charset="0"/>
            </a:endParaRPr>
          </a:p>
        </p:txBody>
      </p:sp>
      <p:pic>
        <p:nvPicPr>
          <p:cNvPr id="14339" name="Picture 3" descr="Census Logo 1.gif"/>
          <p:cNvPicPr>
            <a:picLocks noChangeAspect="1"/>
          </p:cNvPicPr>
          <p:nvPr/>
        </p:nvPicPr>
        <p:blipFill>
          <a:blip r:embed="rId2"/>
          <a:srcRect/>
          <a:stretch>
            <a:fillRect/>
          </a:stretch>
        </p:blipFill>
        <p:spPr bwMode="auto">
          <a:xfrm>
            <a:off x="8682038" y="369889"/>
            <a:ext cx="601662" cy="719137"/>
          </a:xfrm>
          <a:prstGeom prst="rect">
            <a:avLst/>
          </a:prstGeom>
          <a:noFill/>
          <a:ln w="9525">
            <a:noFill/>
            <a:miter lim="800000"/>
            <a:headEnd/>
            <a:tailEnd/>
          </a:ln>
        </p:spPr>
      </p:pic>
      <p:sp>
        <p:nvSpPr>
          <p:cNvPr id="14340" name="TextBox 6"/>
          <p:cNvSpPr txBox="1">
            <a:spLocks noChangeArrowheads="1"/>
          </p:cNvSpPr>
          <p:nvPr/>
        </p:nvSpPr>
        <p:spPr bwMode="auto">
          <a:xfrm>
            <a:off x="381000" y="6248400"/>
            <a:ext cx="3200400" cy="523220"/>
          </a:xfrm>
          <a:prstGeom prst="rect">
            <a:avLst/>
          </a:prstGeom>
          <a:noFill/>
          <a:ln w="9525">
            <a:noFill/>
            <a:miter lim="800000"/>
            <a:headEnd/>
            <a:tailEnd/>
          </a:ln>
        </p:spPr>
        <p:txBody>
          <a:bodyPr wrap="square">
            <a:spAutoFit/>
          </a:bodyPr>
          <a:lstStyle/>
          <a:p>
            <a:r>
              <a:rPr lang="en-US" sz="1400" dirty="0">
                <a:latin typeface="Calibri" pitchFamily="34" charset="0"/>
              </a:rPr>
              <a:t>Source: C-Series, Table C-20, Census of India 2001 and 2011</a:t>
            </a:r>
            <a:endParaRPr lang="en-IN" sz="1400" dirty="0">
              <a:latin typeface="Calibri" pitchFamily="34" charset="0"/>
            </a:endParaRPr>
          </a:p>
        </p:txBody>
      </p:sp>
      <p:pic>
        <p:nvPicPr>
          <p:cNvPr id="14341" name="Picture 4"/>
          <p:cNvPicPr>
            <a:picLocks noChangeAspect="1"/>
          </p:cNvPicPr>
          <p:nvPr/>
        </p:nvPicPr>
        <p:blipFill>
          <a:blip r:embed="rId3"/>
          <a:srcRect/>
          <a:stretch>
            <a:fillRect/>
          </a:stretch>
        </p:blipFill>
        <p:spPr bwMode="auto">
          <a:xfrm>
            <a:off x="3657600" y="0"/>
            <a:ext cx="5867400" cy="6858000"/>
          </a:xfrm>
          <a:prstGeom prst="rect">
            <a:avLst/>
          </a:prstGeom>
          <a:noFill/>
          <a:ln w="9525">
            <a:solidFill>
              <a:srgbClr val="C00000"/>
            </a:solidFill>
            <a:miter lim="800000"/>
            <a:headEnd/>
            <a:tailEnd/>
          </a:ln>
        </p:spPr>
      </p:pic>
      <p:pic>
        <p:nvPicPr>
          <p:cNvPr id="14342" name="Picture 8"/>
          <p:cNvPicPr>
            <a:picLocks noChangeAspect="1"/>
          </p:cNvPicPr>
          <p:nvPr/>
        </p:nvPicPr>
        <p:blipFill>
          <a:blip r:embed="rId4"/>
          <a:srcRect/>
          <a:stretch>
            <a:fillRect/>
          </a:stretch>
        </p:blipFill>
        <p:spPr bwMode="auto">
          <a:xfrm>
            <a:off x="7315200" y="4876801"/>
            <a:ext cx="1143000" cy="1395413"/>
          </a:xfrm>
          <a:prstGeom prst="rect">
            <a:avLst/>
          </a:prstGeom>
          <a:noFill/>
          <a:ln w="9525">
            <a:noFill/>
            <a:miter lim="800000"/>
            <a:headEnd/>
            <a:tailEnd/>
          </a:ln>
        </p:spPr>
      </p:pic>
      <p:pic>
        <p:nvPicPr>
          <p:cNvPr id="14343" name="Picture 9"/>
          <p:cNvPicPr>
            <a:picLocks noChangeAspect="1"/>
          </p:cNvPicPr>
          <p:nvPr/>
        </p:nvPicPr>
        <p:blipFill>
          <a:blip r:embed="rId5"/>
          <a:srcRect/>
          <a:stretch>
            <a:fillRect/>
          </a:stretch>
        </p:blipFill>
        <p:spPr bwMode="auto">
          <a:xfrm>
            <a:off x="533400" y="5715001"/>
            <a:ext cx="3048000" cy="4984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527016D-0C72-47B3-9EB0-FB5CECD5C1BB}" type="slidenum">
              <a:rPr lang="en-US" smtClean="0"/>
              <a:pPr/>
              <a:t>6</a:t>
            </a:fld>
            <a:endParaRPr lang="en-US"/>
          </a:p>
        </p:txBody>
      </p:sp>
    </p:spTree>
    <p:extLst>
      <p:ext uri="{BB962C8B-B14F-4D97-AF65-F5344CB8AC3E}">
        <p14:creationId xmlns:p14="http://schemas.microsoft.com/office/powerpoint/2010/main" val="112505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3000" y="228600"/>
            <a:ext cx="7467600" cy="1390084"/>
          </a:xfrm>
          <a:prstGeom prst="rect">
            <a:avLst/>
          </a:prstGeom>
          <a:solidFill>
            <a:srgbClr val="FFFFFF"/>
          </a:solidFill>
          <a:ln w="9525">
            <a:noFill/>
            <a:miter lim="800000"/>
            <a:headEnd/>
            <a:tailEnd/>
          </a:ln>
          <a:effectLst/>
        </p:spPr>
        <p:txBody>
          <a:bodyPr vert="horz" wrap="square" lIns="0" tIns="126960" rIns="0" bIns="0" numCol="1" anchor="ctr" anchorCtr="0" compatLnSpc="1">
            <a:prstTxWarp prst="textNoShape">
              <a:avLst/>
            </a:prstTxWarp>
            <a:spAutoFit/>
          </a:bodyPr>
          <a:lstStyle/>
          <a:p>
            <a:pPr marL="571500" indent="-571500" eaLnBrk="1" hangingPunct="1"/>
            <a:r>
              <a:rPr lang="en-US" sz="2800" dirty="0">
                <a:solidFill>
                  <a:srgbClr val="C00000"/>
                </a:solidFill>
                <a:latin typeface="+mj-lt"/>
                <a:ea typeface="Times New Roman" pitchFamily="18" charset="0"/>
                <a:cs typeface="Times New Roman" pitchFamily="18" charset="0"/>
              </a:rPr>
              <a:t>National Policy For Persons With Disabilities</a:t>
            </a:r>
          </a:p>
          <a:p>
            <a:pPr marL="571500" indent="-571500" eaLnBrk="1" hangingPunct="1"/>
            <a:endParaRPr lang="en-US" sz="1400" dirty="0">
              <a:solidFill>
                <a:srgbClr val="C00000"/>
              </a:solidFill>
              <a:latin typeface="+mj-lt"/>
              <a:ea typeface="Times New Roman" pitchFamily="18" charset="0"/>
              <a:cs typeface="Times New Roman" pitchFamily="18" charset="0"/>
            </a:endParaRPr>
          </a:p>
          <a:p>
            <a:pPr eaLnBrk="1" hangingPunct="1"/>
            <a:r>
              <a:rPr lang="en-US" sz="2000" dirty="0" smtClean="0">
                <a:solidFill>
                  <a:srgbClr val="002060"/>
                </a:solidFill>
                <a:latin typeface="+mj-lt"/>
                <a:ea typeface="Times New Roman" pitchFamily="18" charset="0"/>
                <a:cs typeface="Times New Roman" pitchFamily="18" charset="0"/>
              </a:rPr>
              <a:t>Barrier-free </a:t>
            </a:r>
            <a:r>
              <a:rPr lang="en-US" sz="2000" dirty="0">
                <a:solidFill>
                  <a:srgbClr val="002060"/>
                </a:solidFill>
                <a:latin typeface="+mj-lt"/>
                <a:ea typeface="Times New Roman" pitchFamily="18" charset="0"/>
                <a:cs typeface="Times New Roman" pitchFamily="18" charset="0"/>
              </a:rPr>
              <a:t>environment - f</a:t>
            </a:r>
            <a:r>
              <a:rPr lang="en-US" sz="2000" dirty="0">
                <a:solidFill>
                  <a:srgbClr val="002060"/>
                </a:solidFill>
              </a:rPr>
              <a:t>or creation of barrier-free environment, the following strategies will be adopted:</a:t>
            </a:r>
            <a:endParaRPr lang="en-US" sz="2000" dirty="0">
              <a:solidFill>
                <a:srgbClr val="002060"/>
              </a:solidFill>
              <a:latin typeface="Arial" pitchFamily="34" charset="0"/>
              <a:cs typeface="Arial" pitchFamily="34" charset="0"/>
            </a:endParaRPr>
          </a:p>
        </p:txBody>
      </p:sp>
      <p:graphicFrame>
        <p:nvGraphicFramePr>
          <p:cNvPr id="3" name="Diagram 2"/>
          <p:cNvGraphicFramePr/>
          <p:nvPr>
            <p:extLst/>
          </p:nvPr>
        </p:nvGraphicFramePr>
        <p:xfrm>
          <a:off x="838200" y="19050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527016D-0C72-47B3-9EB0-FB5CECD5C1BB}" type="slidenum">
              <a:rPr lang="en-US" smtClean="0"/>
              <a:pPr/>
              <a:t>7</a:t>
            </a:fld>
            <a:endParaRPr lang="en-US"/>
          </a:p>
        </p:txBody>
      </p:sp>
    </p:spTree>
    <p:extLst>
      <p:ext uri="{BB962C8B-B14F-4D97-AF65-F5344CB8AC3E}">
        <p14:creationId xmlns:p14="http://schemas.microsoft.com/office/powerpoint/2010/main" val="9194633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75D482F4-D010-4B71-9291-004C938F0D12}"/>
                                            </p:graphicEl>
                                          </p:spTgt>
                                        </p:tgtEl>
                                        <p:attrNameLst>
                                          <p:attrName>style.visibility</p:attrName>
                                        </p:attrNameLst>
                                      </p:cBhvr>
                                      <p:to>
                                        <p:strVal val="visible"/>
                                      </p:to>
                                    </p:set>
                                    <p:animEffect transition="in" filter="barn(inVertical)">
                                      <p:cBhvr>
                                        <p:cTn id="7" dur="500"/>
                                        <p:tgtEl>
                                          <p:spTgt spid="3">
                                            <p:graphicEl>
                                              <a:dgm id="{75D482F4-D010-4B71-9291-004C938F0D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A7AE713D-1FC2-40F1-9B4D-D8BB07AED7DA}"/>
                                            </p:graphicEl>
                                          </p:spTgt>
                                        </p:tgtEl>
                                        <p:attrNameLst>
                                          <p:attrName>style.visibility</p:attrName>
                                        </p:attrNameLst>
                                      </p:cBhvr>
                                      <p:to>
                                        <p:strVal val="visible"/>
                                      </p:to>
                                    </p:set>
                                    <p:animEffect transition="in" filter="barn(inVertical)">
                                      <p:cBhvr>
                                        <p:cTn id="12" dur="500"/>
                                        <p:tgtEl>
                                          <p:spTgt spid="3">
                                            <p:graphicEl>
                                              <a:dgm id="{A7AE713D-1FC2-40F1-9B4D-D8BB07AED7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graphicEl>
                                              <a:dgm id="{7C58E408-D041-4529-A8C3-9D716623FFB9}"/>
                                            </p:graphicEl>
                                          </p:spTgt>
                                        </p:tgtEl>
                                        <p:attrNameLst>
                                          <p:attrName>style.visibility</p:attrName>
                                        </p:attrNameLst>
                                      </p:cBhvr>
                                      <p:to>
                                        <p:strVal val="visible"/>
                                      </p:to>
                                    </p:set>
                                    <p:animEffect transition="in" filter="barn(inVertical)">
                                      <p:cBhvr>
                                        <p:cTn id="17" dur="500"/>
                                        <p:tgtEl>
                                          <p:spTgt spid="3">
                                            <p:graphicEl>
                                              <a:dgm id="{7C58E408-D041-4529-A8C3-9D716623FFB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graphicEl>
                                              <a:dgm id="{B281E056-CE4D-4BF3-8492-9AD50C72CE2C}"/>
                                            </p:graphicEl>
                                          </p:spTgt>
                                        </p:tgtEl>
                                        <p:attrNameLst>
                                          <p:attrName>style.visibility</p:attrName>
                                        </p:attrNameLst>
                                      </p:cBhvr>
                                      <p:to>
                                        <p:strVal val="visible"/>
                                      </p:to>
                                    </p:set>
                                    <p:animEffect transition="in" filter="barn(inVertical)">
                                      <p:cBhvr>
                                        <p:cTn id="22" dur="500"/>
                                        <p:tgtEl>
                                          <p:spTgt spid="3">
                                            <p:graphicEl>
                                              <a:dgm id="{B281E056-CE4D-4BF3-8492-9AD50C72CE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09600" y="304800"/>
          <a:ext cx="80772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527016D-0C72-47B3-9EB0-FB5CECD5C1BB}" type="slidenum">
              <a:rPr lang="en-US" smtClean="0"/>
              <a:pPr/>
              <a:t>8</a:t>
            </a:fld>
            <a:endParaRPr lang="en-US"/>
          </a:p>
        </p:txBody>
      </p:sp>
    </p:spTree>
    <p:extLst>
      <p:ext uri="{BB962C8B-B14F-4D97-AF65-F5344CB8AC3E}">
        <p14:creationId xmlns:p14="http://schemas.microsoft.com/office/powerpoint/2010/main" val="1278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6B918177-D644-4284-82AA-44AB60E5D09B}"/>
                                            </p:graphicEl>
                                          </p:spTgt>
                                        </p:tgtEl>
                                        <p:attrNameLst>
                                          <p:attrName>style.visibility</p:attrName>
                                        </p:attrNameLst>
                                      </p:cBhvr>
                                      <p:to>
                                        <p:strVal val="visible"/>
                                      </p:to>
                                    </p:set>
                                    <p:animEffect transition="in" filter="barn(inVertical)">
                                      <p:cBhvr>
                                        <p:cTn id="7" dur="500"/>
                                        <p:tgtEl>
                                          <p:spTgt spid="4">
                                            <p:graphicEl>
                                              <a:dgm id="{6B918177-D644-4284-82AA-44AB60E5D0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CEB4C391-95C0-4638-8E9B-86D19850044B}"/>
                                            </p:graphicEl>
                                          </p:spTgt>
                                        </p:tgtEl>
                                        <p:attrNameLst>
                                          <p:attrName>style.visibility</p:attrName>
                                        </p:attrNameLst>
                                      </p:cBhvr>
                                      <p:to>
                                        <p:strVal val="visible"/>
                                      </p:to>
                                    </p:set>
                                    <p:animEffect transition="in" filter="barn(inVertical)">
                                      <p:cBhvr>
                                        <p:cTn id="12" dur="500"/>
                                        <p:tgtEl>
                                          <p:spTgt spid="4">
                                            <p:graphicEl>
                                              <a:dgm id="{CEB4C391-95C0-4638-8E9B-86D19850044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6D83680E-692A-4A9A-B726-6BDDD842FCB6}"/>
                                            </p:graphicEl>
                                          </p:spTgt>
                                        </p:tgtEl>
                                        <p:attrNameLst>
                                          <p:attrName>style.visibility</p:attrName>
                                        </p:attrNameLst>
                                      </p:cBhvr>
                                      <p:to>
                                        <p:strVal val="visible"/>
                                      </p:to>
                                    </p:set>
                                    <p:animEffect transition="in" filter="barn(inVertical)">
                                      <p:cBhvr>
                                        <p:cTn id="17" dur="500"/>
                                        <p:tgtEl>
                                          <p:spTgt spid="4">
                                            <p:graphicEl>
                                              <a:dgm id="{6D83680E-692A-4A9A-B726-6BDDD842FCB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F958B7A2-D1A6-420D-BA3A-9A55A474518E}"/>
                                            </p:graphicEl>
                                          </p:spTgt>
                                        </p:tgtEl>
                                        <p:attrNameLst>
                                          <p:attrName>style.visibility</p:attrName>
                                        </p:attrNameLst>
                                      </p:cBhvr>
                                      <p:to>
                                        <p:strVal val="visible"/>
                                      </p:to>
                                    </p:set>
                                    <p:animEffect transition="in" filter="barn(inVertical)">
                                      <p:cBhvr>
                                        <p:cTn id="22" dur="500"/>
                                        <p:tgtEl>
                                          <p:spTgt spid="4">
                                            <p:graphicEl>
                                              <a:dgm id="{F958B7A2-D1A6-420D-BA3A-9A55A474518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31CE9150-97AC-46C9-9BF1-7C6115A92D62}"/>
                                            </p:graphicEl>
                                          </p:spTgt>
                                        </p:tgtEl>
                                        <p:attrNameLst>
                                          <p:attrName>style.visibility</p:attrName>
                                        </p:attrNameLst>
                                      </p:cBhvr>
                                      <p:to>
                                        <p:strVal val="visible"/>
                                      </p:to>
                                    </p:set>
                                    <p:animEffect transition="in" filter="barn(inVertical)">
                                      <p:cBhvr>
                                        <p:cTn id="27" dur="500"/>
                                        <p:tgtEl>
                                          <p:spTgt spid="4">
                                            <p:graphicEl>
                                              <a:dgm id="{31CE9150-97AC-46C9-9BF1-7C6115A92D6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graphicEl>
                                              <a:dgm id="{F2B0F474-9C4B-41B4-AB5D-304B6A741588}"/>
                                            </p:graphicEl>
                                          </p:spTgt>
                                        </p:tgtEl>
                                        <p:attrNameLst>
                                          <p:attrName>style.visibility</p:attrName>
                                        </p:attrNameLst>
                                      </p:cBhvr>
                                      <p:to>
                                        <p:strVal val="visible"/>
                                      </p:to>
                                    </p:set>
                                    <p:animEffect transition="in" filter="barn(inVertical)">
                                      <p:cBhvr>
                                        <p:cTn id="32" dur="500"/>
                                        <p:tgtEl>
                                          <p:spTgt spid="4">
                                            <p:graphicEl>
                                              <a:dgm id="{F2B0F474-9C4B-41B4-AB5D-304B6A7415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20000" cy="1143000"/>
          </a:xfrm>
        </p:spPr>
        <p:txBody>
          <a:bodyPr>
            <a:normAutofit fontScale="90000"/>
          </a:bodyPr>
          <a:lstStyle/>
          <a:p>
            <a:r>
              <a:rPr lang="en-IN" sz="4100" dirty="0" smtClean="0">
                <a:solidFill>
                  <a:srgbClr val="C00000"/>
                </a:solidFill>
              </a:rPr>
              <a:t>Safeguards provided in the Constitution </a:t>
            </a:r>
            <a:r>
              <a:rPr lang="en-IN" sz="4100" dirty="0">
                <a:solidFill>
                  <a:srgbClr val="C00000"/>
                </a:solidFill>
              </a:rPr>
              <a:t>of </a:t>
            </a:r>
            <a:r>
              <a:rPr lang="en-IN" sz="4100" dirty="0">
                <a:solidFill>
                  <a:srgbClr val="C00000"/>
                </a:solidFill>
              </a:rPr>
              <a:t>India</a:t>
            </a:r>
            <a:endParaRPr lang="en-IN" sz="4100" dirty="0">
              <a:solidFill>
                <a:srgbClr val="C00000"/>
              </a:solidFill>
            </a:endParaRPr>
          </a:p>
        </p:txBody>
      </p:sp>
      <p:sp>
        <p:nvSpPr>
          <p:cNvPr id="3" name="Content Placeholder 2"/>
          <p:cNvSpPr>
            <a:spLocks noGrp="1"/>
          </p:cNvSpPr>
          <p:nvPr>
            <p:ph idx="1"/>
          </p:nvPr>
        </p:nvSpPr>
        <p:spPr>
          <a:xfrm>
            <a:off x="762000" y="1447800"/>
            <a:ext cx="7620000" cy="4495800"/>
          </a:xfrm>
        </p:spPr>
        <p:txBody>
          <a:bodyPr>
            <a:normAutofit/>
          </a:bodyPr>
          <a:lstStyle/>
          <a:p>
            <a:pPr marL="0" indent="0">
              <a:buNone/>
            </a:pPr>
            <a:r>
              <a:rPr lang="en-IN" sz="2800" dirty="0">
                <a:solidFill>
                  <a:srgbClr val="002060"/>
                </a:solidFill>
                <a:latin typeface="Book Antiqua" pitchFamily="18" charset="0"/>
              </a:rPr>
              <a:t>Article </a:t>
            </a:r>
            <a:r>
              <a:rPr lang="en-IN" sz="2800" dirty="0">
                <a:solidFill>
                  <a:srgbClr val="002060"/>
                </a:solidFill>
                <a:latin typeface="Book Antiqua" pitchFamily="18" charset="0"/>
              </a:rPr>
              <a:t>326</a:t>
            </a:r>
          </a:p>
          <a:p>
            <a:pPr marL="0" indent="0">
              <a:buNone/>
            </a:pPr>
            <a:r>
              <a:rPr lang="en-IN" sz="2800" dirty="0">
                <a:solidFill>
                  <a:srgbClr val="002060"/>
                </a:solidFill>
                <a:latin typeface="Book Antiqua" pitchFamily="18" charset="0"/>
              </a:rPr>
              <a:t> </a:t>
            </a:r>
          </a:p>
          <a:p>
            <a:pPr lvl="0" algn="just"/>
            <a:r>
              <a:rPr lang="en-IN" sz="2800" dirty="0">
                <a:solidFill>
                  <a:srgbClr val="002060"/>
                </a:solidFill>
                <a:latin typeface="Book Antiqua" pitchFamily="18" charset="0"/>
              </a:rPr>
              <a:t>Elections to the House of the People and to the Legislative Assembly of every State shall be on the basis of adult suffrage;</a:t>
            </a:r>
          </a:p>
          <a:p>
            <a:pPr lvl="0" algn="just"/>
            <a:r>
              <a:rPr lang="en-IN" sz="2800" dirty="0">
                <a:solidFill>
                  <a:srgbClr val="002060"/>
                </a:solidFill>
                <a:latin typeface="Book Antiqua" pitchFamily="18" charset="0"/>
              </a:rPr>
              <a:t>Every citizen of India not less than eighteen years of age on such date as may be fixed in that behalf by law and is not otherwise disqualified... shall be entitled to be registered as a voter at any such election</a:t>
            </a:r>
          </a:p>
          <a:p>
            <a:endParaRPr lang="en-IN" dirty="0"/>
          </a:p>
        </p:txBody>
      </p:sp>
      <p:sp>
        <p:nvSpPr>
          <p:cNvPr id="4" name="Slide Number Placeholder 3"/>
          <p:cNvSpPr>
            <a:spLocks noGrp="1"/>
          </p:cNvSpPr>
          <p:nvPr>
            <p:ph type="sldNum" sz="quarter" idx="12"/>
          </p:nvPr>
        </p:nvSpPr>
        <p:spPr/>
        <p:txBody>
          <a:bodyPr/>
          <a:lstStyle/>
          <a:p>
            <a:fld id="{A527016D-0C72-47B3-9EB0-FB5CECD5C1BB}" type="slidenum">
              <a:rPr lang="en-US" smtClean="0"/>
              <a:pPr/>
              <a:t>9</a:t>
            </a:fld>
            <a:endParaRPr lang="en-US"/>
          </a:p>
        </p:txBody>
      </p:sp>
    </p:spTree>
    <p:extLst>
      <p:ext uri="{BB962C8B-B14F-4D97-AF65-F5344CB8AC3E}">
        <p14:creationId xmlns:p14="http://schemas.microsoft.com/office/powerpoint/2010/main" val="24550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9659</TotalTime>
  <Words>4128</Words>
  <Application>Microsoft Macintosh PowerPoint</Application>
  <PresentationFormat>A4 Paper (210x297 mm)</PresentationFormat>
  <Paragraphs>494</Paragraphs>
  <Slides>47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Book Antiqua</vt:lpstr>
      <vt:lpstr>Calibri</vt:lpstr>
      <vt:lpstr>Calibri Light</vt:lpstr>
      <vt:lpstr>Constantia</vt:lpstr>
      <vt:lpstr>Gill Sans MT</vt:lpstr>
      <vt:lpstr>Lato</vt:lpstr>
      <vt:lpstr>Raleway</vt:lpstr>
      <vt:lpstr>SimSun</vt:lpstr>
      <vt:lpstr>Times New Roman</vt:lpstr>
      <vt:lpstr>Wingdings</vt:lpstr>
      <vt:lpstr>Arial</vt:lpstr>
      <vt:lpstr>Office Theme</vt:lpstr>
      <vt:lpstr>    Umesh Sinha Senior Deputy Election Commissioner</vt:lpstr>
      <vt:lpstr>Making the right real</vt:lpstr>
      <vt:lpstr>Major Challenges for PwDs</vt:lpstr>
      <vt:lpstr>Major barriers encountered by persons with disabilities</vt:lpstr>
      <vt:lpstr>Current Situation and Challenges for PwD Voters in India</vt:lpstr>
      <vt:lpstr>Proportion of Disabled Population India and States/UTs : 2011</vt:lpstr>
      <vt:lpstr>PowerPoint Presentation</vt:lpstr>
      <vt:lpstr>PowerPoint Presentation</vt:lpstr>
      <vt:lpstr>Safeguards provided in the Constitution of India</vt:lpstr>
      <vt:lpstr>Existing Provisions For Voters with Disabilities</vt:lpstr>
      <vt:lpstr>Existing Provisions</vt:lpstr>
      <vt:lpstr>ECI with PwDs</vt:lpstr>
      <vt:lpstr>Measures &amp; Provisions by ECI –  Registration of Voters</vt:lpstr>
      <vt:lpstr>Measures &amp; Provisions by ECI –  Poll Day </vt:lpstr>
      <vt:lpstr>Measures &amp; Provisions by ECI –  Poll Day (2)</vt:lpstr>
      <vt:lpstr>Step 1: Registration</vt:lpstr>
      <vt:lpstr>Registration</vt:lpstr>
      <vt:lpstr>Identification of PwD electors</vt:lpstr>
      <vt:lpstr> Enrolment</vt:lpstr>
      <vt:lpstr> Enrolment – contd.</vt:lpstr>
      <vt:lpstr>PowerPoint Presentation</vt:lpstr>
      <vt:lpstr>PowerPoint Presentation</vt:lpstr>
      <vt:lpstr>Outreach and Voter Education</vt:lpstr>
      <vt:lpstr>Outreach and Voter Education</vt:lpstr>
      <vt:lpstr>Facilitating</vt:lpstr>
      <vt:lpstr>Specifications for AMF</vt:lpstr>
      <vt:lpstr>Specifications for AMF – contd.</vt:lpstr>
      <vt:lpstr>Solutions</vt:lpstr>
      <vt:lpstr>Ramps</vt:lpstr>
      <vt:lpstr>Accessibility of ramps</vt:lpstr>
      <vt:lpstr>More Solutions</vt:lpstr>
      <vt:lpstr>Signages- Where to go</vt:lpstr>
      <vt:lpstr>Accessible Voting machines</vt:lpstr>
      <vt:lpstr>PowerPoint Presentation</vt:lpstr>
      <vt:lpstr>Best Practices (1)</vt:lpstr>
      <vt:lpstr>Release of the Guide in Braille during Assembly Election in Tamil Nadu</vt:lpstr>
      <vt:lpstr>Checklist for Social Audit of Polling Stations</vt:lpstr>
      <vt:lpstr>Checklist for Social Audit – contd…</vt:lpstr>
      <vt:lpstr>Checklist for Social Audit – contd…</vt:lpstr>
      <vt:lpstr>Checklist for Social Audit – contd…</vt:lpstr>
      <vt:lpstr>Checklist for Social Audit – contd……</vt:lpstr>
      <vt:lpstr>Checklist for Social Audit – contd…</vt:lpstr>
      <vt:lpstr>Best Practices (2)</vt:lpstr>
      <vt:lpstr>Best Practices (3)</vt:lpstr>
      <vt:lpstr>Best Practices (4)</vt:lpstr>
      <vt:lpstr>Best Practices (5)</vt:lpstr>
      <vt:lpstr>No Voter to be left behind every vote counts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 (IT)</dc:creator>
  <cp:lastModifiedBy>Microsoft Office User</cp:lastModifiedBy>
  <cp:revision>1194</cp:revision>
  <cp:lastPrinted>2018-01-23T10:55:40Z</cp:lastPrinted>
  <dcterms:created xsi:type="dcterms:W3CDTF">2006-08-16T00:00:00Z</dcterms:created>
  <dcterms:modified xsi:type="dcterms:W3CDTF">2018-01-24T00:28:58Z</dcterms:modified>
</cp:coreProperties>
</file>